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5143500" type="screen16x9"/>
  <p:notesSz cx="6858000" cy="9144000"/>
  <p:embeddedFontLst>
    <p:embeddedFont>
      <p:font typeface="Old Standard TT" panose="020B0604020202020204" charset="0"/>
      <p:regular r:id="rId37"/>
      <p:bold r:id="rId38"/>
      <p:italic r:id="rId39"/>
    </p:embeddedFont>
    <p:embeddedFont>
      <p:font typeface="Roboto" panose="020B0604020202020204" charset="0"/>
      <p:regular r:id="rId40"/>
      <p:bold r:id="rId41"/>
      <p:italic r:id="rId42"/>
      <p:boldItalic r:id="rId4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4" d="100"/>
          <a:sy n="114" d="100"/>
        </p:scale>
        <p:origin x="135" y="5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6.fntdata"/><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7.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8353447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4889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428f2663db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428f2663d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0814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428f2663db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428f2663d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954043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428f2663db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428f2663d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1:00pm</a:t>
            </a:r>
            <a:endParaRPr/>
          </a:p>
        </p:txBody>
      </p:sp>
    </p:spTree>
    <p:extLst>
      <p:ext uri="{BB962C8B-B14F-4D97-AF65-F5344CB8AC3E}">
        <p14:creationId xmlns:p14="http://schemas.microsoft.com/office/powerpoint/2010/main" val="708939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41857da068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41857da068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3848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42a6007c5a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42a6007c5a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17758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42a6007c5a_0_3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42a6007c5a_0_3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7739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42a6007c5a_0_3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42a6007c5a_0_3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336643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42a6007c5a_0_3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42a6007c5a_0_3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4774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431235880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431235880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62686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42a6007c5a_0_3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42a6007c5a_0_3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74166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41857da06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41857da06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991792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42a6007c5a_0_4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42a6007c5a_0_4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67227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4312358807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431235880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6345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42d51cd81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42d51cd81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4680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431235880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431235880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1:30</a:t>
            </a:r>
            <a:endParaRPr/>
          </a:p>
        </p:txBody>
      </p:sp>
    </p:spTree>
    <p:extLst>
      <p:ext uri="{BB962C8B-B14F-4D97-AF65-F5344CB8AC3E}">
        <p14:creationId xmlns:p14="http://schemas.microsoft.com/office/powerpoint/2010/main" val="11484127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41857da068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41857da068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88819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42a6007c5a_0_3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42a6007c5a_0_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382534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42a6007c5a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42a6007c5a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02685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42a6007c5a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42a6007c5a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44347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42a6007c5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42a6007c5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682186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42a6007c5a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42a6007c5a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34457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42d51cd81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42d51cd81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67502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42a6007c5a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42a6007c5a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765832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4312358807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4312358807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96413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4312358807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4312358807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99083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4349230f7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6" name="Google Shape;246;g4349230f7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981249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4312358807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4312358807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5038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428f2663d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428f2663d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“Antecedent Strategies to Promote Appropriate Classroom Behavior” Kern and Clemens </a:t>
            </a:r>
            <a:endParaRPr/>
          </a:p>
        </p:txBody>
      </p:sp>
    </p:spTree>
    <p:extLst>
      <p:ext uri="{BB962C8B-B14F-4D97-AF65-F5344CB8AC3E}">
        <p14:creationId xmlns:p14="http://schemas.microsoft.com/office/powerpoint/2010/main" val="50512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428f2663d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428f2663d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8694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28f2663db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28f2663d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647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428f2663db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428f2663db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 written work can be difficult for students, especially if that is a skills deficit </a:t>
            </a:r>
            <a:endParaRPr/>
          </a:p>
        </p:txBody>
      </p:sp>
    </p:spTree>
    <p:extLst>
      <p:ext uri="{BB962C8B-B14F-4D97-AF65-F5344CB8AC3E}">
        <p14:creationId xmlns:p14="http://schemas.microsoft.com/office/powerpoint/2010/main" val="203974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428f2663db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428f2663db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5504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4250ddbca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4250ddbca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922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641934" y="3597500"/>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039650"/>
            <a:ext cx="8520600" cy="2106300"/>
          </a:xfrm>
          <a:prstGeom prst="rect">
            <a:avLst/>
          </a:prstGeom>
        </p:spPr>
        <p:txBody>
          <a:bodyPr spcFirstLastPara="1" wrap="square" lIns="91425" tIns="91425" rIns="91425" bIns="91425" anchor="b" anchorCtr="0"/>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1893300"/>
            <a:ext cx="8118600" cy="1522800"/>
          </a:xfrm>
          <a:prstGeom prst="rect">
            <a:avLst/>
          </a:prstGeom>
        </p:spPr>
        <p:txBody>
          <a:bodyPr spcFirstLastPara="1" wrap="square" lIns="91425" tIns="91425" rIns="91425" bIns="91425" anchor="b" anchorCtr="0"/>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71675"/>
            <a:ext cx="3999900" cy="3397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71675"/>
            <a:ext cx="3999900" cy="3397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382350"/>
            <a:ext cx="4045200" cy="1333200"/>
          </a:xfrm>
          <a:prstGeom prst="rect">
            <a:avLst/>
          </a:prstGeom>
        </p:spPr>
        <p:txBody>
          <a:bodyPr spcFirstLastPara="1" wrap="square" lIns="91425" tIns="91425" rIns="91425" bIns="91425" anchor="b" anchorCtr="0"/>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accent1"/>
              </a:buClr>
              <a:buSzPts val="1800"/>
              <a:buChar char="●"/>
              <a:defRPr>
                <a:solidFill>
                  <a:schemeClr val="accent1"/>
                </a:solidFill>
              </a:defRPr>
            </a:lvl1pPr>
            <a:lvl2pPr marL="914400" lvl="1" indent="-317500">
              <a:spcBef>
                <a:spcPts val="1600"/>
              </a:spcBef>
              <a:spcAft>
                <a:spcPts val="0"/>
              </a:spcAft>
              <a:buClr>
                <a:schemeClr val="accent1"/>
              </a:buClr>
              <a:buSzPts val="1400"/>
              <a:buChar char="○"/>
              <a:defRPr>
                <a:solidFill>
                  <a:schemeClr val="accent1"/>
                </a:solidFill>
              </a:defRPr>
            </a:lvl2pPr>
            <a:lvl3pPr marL="1371600" lvl="2" indent="-317500">
              <a:spcBef>
                <a:spcPts val="1600"/>
              </a:spcBef>
              <a:spcAft>
                <a:spcPts val="0"/>
              </a:spcAft>
              <a:buClr>
                <a:schemeClr val="accent1"/>
              </a:buClr>
              <a:buSzPts val="1400"/>
              <a:buChar char="■"/>
              <a:defRPr>
                <a:solidFill>
                  <a:schemeClr val="accent1"/>
                </a:solidFill>
              </a:defRPr>
            </a:lvl3pPr>
            <a:lvl4pPr marL="1828800" lvl="3" indent="-317500">
              <a:spcBef>
                <a:spcPts val="1600"/>
              </a:spcBef>
              <a:spcAft>
                <a:spcPts val="0"/>
              </a:spcAft>
              <a:buClr>
                <a:schemeClr val="accent1"/>
              </a:buClr>
              <a:buSzPts val="1400"/>
              <a:buChar char="●"/>
              <a:defRPr>
                <a:solidFill>
                  <a:schemeClr val="accent1"/>
                </a:solidFill>
              </a:defRPr>
            </a:lvl4pPr>
            <a:lvl5pPr marL="2286000" lvl="4" indent="-317500">
              <a:spcBef>
                <a:spcPts val="1600"/>
              </a:spcBef>
              <a:spcAft>
                <a:spcPts val="0"/>
              </a:spcAft>
              <a:buClr>
                <a:schemeClr val="accent1"/>
              </a:buClr>
              <a:buSzPts val="1400"/>
              <a:buChar char="○"/>
              <a:defRPr>
                <a:solidFill>
                  <a:schemeClr val="accent1"/>
                </a:solidFill>
              </a:defRPr>
            </a:lvl5pPr>
            <a:lvl6pPr marL="2743200" lvl="5" indent="-317500">
              <a:spcBef>
                <a:spcPts val="1600"/>
              </a:spcBef>
              <a:spcAft>
                <a:spcPts val="0"/>
              </a:spcAft>
              <a:buClr>
                <a:schemeClr val="accent1"/>
              </a:buClr>
              <a:buSzPts val="1400"/>
              <a:buChar char="■"/>
              <a:defRPr>
                <a:solidFill>
                  <a:schemeClr val="accent1"/>
                </a:solidFill>
              </a:defRPr>
            </a:lvl6pPr>
            <a:lvl7pPr marL="3200400" lvl="6" indent="-317500">
              <a:spcBef>
                <a:spcPts val="1600"/>
              </a:spcBef>
              <a:spcAft>
                <a:spcPts val="0"/>
              </a:spcAft>
              <a:buClr>
                <a:schemeClr val="accent1"/>
              </a:buClr>
              <a:buSzPts val="1400"/>
              <a:buChar char="●"/>
              <a:defRPr>
                <a:solidFill>
                  <a:schemeClr val="accent1"/>
                </a:solidFill>
              </a:defRPr>
            </a:lvl7pPr>
            <a:lvl8pPr marL="3657600" lvl="7" indent="-317500">
              <a:spcBef>
                <a:spcPts val="1600"/>
              </a:spcBef>
              <a:spcAft>
                <a:spcPts val="0"/>
              </a:spcAft>
              <a:buClr>
                <a:schemeClr val="accent1"/>
              </a:buClr>
              <a:buSzPts val="1400"/>
              <a:buChar char="○"/>
              <a:defRPr>
                <a:solidFill>
                  <a:schemeClr val="accent1"/>
                </a:solidFill>
              </a:defRPr>
            </a:lvl8pPr>
            <a:lvl9pPr marL="4114800" lvl="8" indent="-31750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171600"/>
            <a:ext cx="8520600" cy="3397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marL="914400" lvl="1"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marL="1371600" lvl="2"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marL="1828800" lvl="3"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marL="2286000" lvl="4"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marL="2743200" lvl="5"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marL="3200400" lvl="6"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Power of 3 P’s</a:t>
            </a:r>
            <a:endParaRPr/>
          </a:p>
        </p:txBody>
      </p:sp>
      <p:sp>
        <p:nvSpPr>
          <p:cNvPr id="60" name="Google Shape;60;p13"/>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Situation 1:</a:t>
            </a:r>
            <a:endParaRPr/>
          </a:p>
        </p:txBody>
      </p:sp>
      <p:sp>
        <p:nvSpPr>
          <p:cNvPr id="113" name="Google Shape;113;p22"/>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Everyday Mrs. Baker’s class goes through the lunch line, the students jump in and out of line.  Once the students are through the line and get their food trays, they run to the table.  The students are disruptive while eating and do not follow the routine of raising their hand to ask to dump their tray.</a:t>
            </a:r>
            <a:endParaRPr/>
          </a:p>
          <a:p>
            <a:pPr marL="0" lvl="0" indent="0" algn="l" rtl="0">
              <a:spcBef>
                <a:spcPts val="1600"/>
              </a:spcBef>
              <a:spcAft>
                <a:spcPts val="0"/>
              </a:spcAft>
              <a:buNone/>
            </a:pPr>
            <a:endParaRPr/>
          </a:p>
          <a:p>
            <a:pPr marL="0" lvl="0" indent="0" algn="l" rtl="0">
              <a:spcBef>
                <a:spcPts val="1600"/>
              </a:spcBef>
              <a:spcAft>
                <a:spcPts val="0"/>
              </a:spcAft>
              <a:buNone/>
            </a:pPr>
            <a:r>
              <a:rPr lang="en"/>
              <a:t>What are some class-wide antecedent interventions that could be implemented for this class?  </a:t>
            </a:r>
            <a:endParaRPr/>
          </a:p>
          <a:p>
            <a:pPr marL="0" lvl="0" indent="0" algn="l" rtl="0">
              <a:spcBef>
                <a:spcPts val="1600"/>
              </a:spcBef>
              <a:spcAft>
                <a:spcPts val="1600"/>
              </a:spcAft>
              <a:buNone/>
            </a:pPr>
            <a:r>
              <a:rPr lang="en"/>
              <a:t>What information led you to choose those intervention(s)?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Situation 2: </a:t>
            </a:r>
            <a:endParaRPr/>
          </a:p>
        </p:txBody>
      </p:sp>
      <p:sp>
        <p:nvSpPr>
          <p:cNvPr id="119" name="Google Shape;119;p23"/>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Kasey is in a classroom of 23 other students.  Kasey’s teacher stands up front to teach the lesson about “how to write a paragraph”.  After the lesson is delivered, the teacher gives an assignment to write 2-3 paragraphs independently. The teacher goes back and sits at her desk while the students work.  Kasey puts his head down and refuses to complete written work.  Kasey receives occupational therapy 2x a week for fine motor deficits.  </a:t>
            </a:r>
            <a:endParaRPr/>
          </a:p>
          <a:p>
            <a:pPr marL="0" lvl="0" indent="0" algn="l" rtl="0">
              <a:spcBef>
                <a:spcPts val="1600"/>
              </a:spcBef>
              <a:spcAft>
                <a:spcPts val="0"/>
              </a:spcAft>
              <a:buNone/>
            </a:pPr>
            <a:r>
              <a:rPr lang="en"/>
              <a:t>What are some individual student antecedent interventions that could be implemented with Kasey?</a:t>
            </a:r>
            <a:endParaRPr/>
          </a:p>
          <a:p>
            <a:pPr marL="0" lvl="0" indent="0" algn="l" rtl="0">
              <a:spcBef>
                <a:spcPts val="1600"/>
              </a:spcBef>
              <a:spcAft>
                <a:spcPts val="1600"/>
              </a:spcAft>
              <a:buNone/>
            </a:pPr>
            <a:r>
              <a:rPr lang="en"/>
              <a:t>What information led you to decide on those intervention(s)?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Your Own Situation</a:t>
            </a:r>
            <a:endParaRPr/>
          </a:p>
        </p:txBody>
      </p:sp>
      <p:sp>
        <p:nvSpPr>
          <p:cNvPr id="125" name="Google Shape;125;p2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Think of the classroom you work in.  Write down a typical situation that challenging behavior occurs. </a:t>
            </a:r>
            <a:endParaRPr dirty="0"/>
          </a:p>
          <a:p>
            <a:pPr marL="457200" lvl="0" indent="-342900" algn="l" rtl="0">
              <a:spcBef>
                <a:spcPts val="0"/>
              </a:spcBef>
              <a:spcAft>
                <a:spcPts val="0"/>
              </a:spcAft>
              <a:buSzPts val="1800"/>
              <a:buChar char="-"/>
            </a:pPr>
            <a:r>
              <a:rPr lang="en" dirty="0"/>
              <a:t>Think of the different antecedent interventions, are you implementing any of these interventions with your students?  </a:t>
            </a:r>
            <a:endParaRPr dirty="0"/>
          </a:p>
          <a:p>
            <a:pPr marL="914400" lvl="1" indent="-317500" algn="l" rtl="0">
              <a:spcBef>
                <a:spcPts val="0"/>
              </a:spcBef>
              <a:spcAft>
                <a:spcPts val="0"/>
              </a:spcAft>
              <a:buSzPts val="1400"/>
              <a:buChar char="-"/>
            </a:pPr>
            <a:r>
              <a:rPr lang="en" dirty="0"/>
              <a:t>If so, which ones?  </a:t>
            </a:r>
            <a:endParaRPr dirty="0"/>
          </a:p>
          <a:p>
            <a:pPr marL="914400" lvl="1" indent="-317500" algn="l" rtl="0">
              <a:spcBef>
                <a:spcPts val="0"/>
              </a:spcBef>
              <a:spcAft>
                <a:spcPts val="0"/>
              </a:spcAft>
              <a:buSzPts val="1400"/>
              <a:buChar char="-"/>
            </a:pPr>
            <a:r>
              <a:rPr lang="en" dirty="0"/>
              <a:t>If not, which ones could you implement?  </a:t>
            </a:r>
            <a:endParaRPr dirty="0"/>
          </a:p>
          <a:p>
            <a:pPr marL="914400" lvl="1" indent="-317500" algn="l" rtl="0">
              <a:spcBef>
                <a:spcPts val="0"/>
              </a:spcBef>
              <a:spcAft>
                <a:spcPts val="0"/>
              </a:spcAft>
              <a:buSzPts val="1400"/>
              <a:buChar char="-"/>
            </a:pPr>
            <a:r>
              <a:rPr lang="en" dirty="0"/>
              <a:t>Are these interventions implemented with fidelity?</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title"/>
          </p:nvPr>
        </p:nvSpPr>
        <p:spPr>
          <a:xfrm>
            <a:off x="490250" y="526350"/>
            <a:ext cx="83523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 #2: Priming Statements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dirty="0">
                <a:solidFill>
                  <a:srgbClr val="3D3D3D"/>
                </a:solidFill>
              </a:rPr>
              <a:t>ABCs </a:t>
            </a:r>
            <a:endParaRPr dirty="0"/>
          </a:p>
        </p:txBody>
      </p:sp>
      <p:sp>
        <p:nvSpPr>
          <p:cNvPr id="136" name="Google Shape;136;p26"/>
          <p:cNvSpPr txBox="1">
            <a:spLocks noGrp="1"/>
          </p:cNvSpPr>
          <p:nvPr>
            <p:ph type="body" idx="1"/>
          </p:nvPr>
        </p:nvSpPr>
        <p:spPr>
          <a:xfrm>
            <a:off x="311700" y="1152475"/>
            <a:ext cx="8520600" cy="38184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Clr>
                <a:schemeClr val="dk1"/>
              </a:buClr>
              <a:buSzPts val="1100"/>
              <a:buFont typeface="Arial"/>
              <a:buNone/>
            </a:pPr>
            <a:r>
              <a:rPr lang="en" sz="2200" u="sng">
                <a:solidFill>
                  <a:srgbClr val="FF0000"/>
                </a:solidFill>
              </a:rPr>
              <a:t>Antecedents: </a:t>
            </a:r>
            <a:r>
              <a:rPr lang="en" sz="2200">
                <a:solidFill>
                  <a:srgbClr val="FF0000"/>
                </a:solidFill>
              </a:rPr>
              <a:t>Event </a:t>
            </a:r>
            <a:r>
              <a:rPr lang="en" sz="2200" b="1" u="sng">
                <a:solidFill>
                  <a:srgbClr val="FF0000"/>
                </a:solidFill>
              </a:rPr>
              <a:t>before</a:t>
            </a:r>
            <a:r>
              <a:rPr lang="en" sz="2200">
                <a:solidFill>
                  <a:srgbClr val="FF0000"/>
                </a:solidFill>
              </a:rPr>
              <a:t> behavior that </a:t>
            </a:r>
            <a:r>
              <a:rPr lang="en" sz="2200" b="1" u="sng">
                <a:solidFill>
                  <a:srgbClr val="FF0000"/>
                </a:solidFill>
              </a:rPr>
              <a:t>signals</a:t>
            </a:r>
            <a:r>
              <a:rPr lang="en" sz="2200">
                <a:solidFill>
                  <a:srgbClr val="FF0000"/>
                </a:solidFill>
              </a:rPr>
              <a:t> to </a:t>
            </a:r>
            <a:r>
              <a:rPr lang="en" sz="2200" b="1" u="sng">
                <a:solidFill>
                  <a:srgbClr val="FF0000"/>
                </a:solidFill>
              </a:rPr>
              <a:t>do</a:t>
            </a:r>
            <a:r>
              <a:rPr lang="en" sz="2200">
                <a:solidFill>
                  <a:srgbClr val="FF0000"/>
                </a:solidFill>
              </a:rPr>
              <a:t> or </a:t>
            </a:r>
            <a:r>
              <a:rPr lang="en" sz="2200" b="1" u="sng">
                <a:solidFill>
                  <a:srgbClr val="FF0000"/>
                </a:solidFill>
              </a:rPr>
              <a:t>not do </a:t>
            </a:r>
            <a:r>
              <a:rPr lang="en" sz="2200">
                <a:solidFill>
                  <a:srgbClr val="FF0000"/>
                </a:solidFill>
              </a:rPr>
              <a:t>certain behaviors</a:t>
            </a:r>
            <a:endParaRPr sz="2200">
              <a:solidFill>
                <a:srgbClr val="FF0000"/>
              </a:solidFill>
            </a:endParaRPr>
          </a:p>
          <a:p>
            <a:pPr marL="0" lvl="0" indent="0" algn="l" rtl="0">
              <a:spcBef>
                <a:spcPts val="600"/>
              </a:spcBef>
              <a:spcAft>
                <a:spcPts val="0"/>
              </a:spcAft>
              <a:buClr>
                <a:schemeClr val="dk1"/>
              </a:buClr>
              <a:buSzPts val="1100"/>
              <a:buFont typeface="Arial"/>
              <a:buNone/>
            </a:pPr>
            <a:r>
              <a:rPr lang="en" sz="2200" u="sng">
                <a:solidFill>
                  <a:srgbClr val="3D3D3D"/>
                </a:solidFill>
              </a:rPr>
              <a:t>Behavior:</a:t>
            </a:r>
            <a:r>
              <a:rPr lang="en" sz="2200">
                <a:solidFill>
                  <a:srgbClr val="3D3D3D"/>
                </a:solidFill>
              </a:rPr>
              <a:t> Anything the student </a:t>
            </a:r>
            <a:r>
              <a:rPr lang="en" sz="2200" b="1" u="sng">
                <a:solidFill>
                  <a:srgbClr val="3D3D3D"/>
                </a:solidFill>
              </a:rPr>
              <a:t>does</a:t>
            </a:r>
            <a:r>
              <a:rPr lang="en" sz="2200">
                <a:solidFill>
                  <a:srgbClr val="3D3D3D"/>
                </a:solidFill>
              </a:rPr>
              <a:t> or </a:t>
            </a:r>
            <a:r>
              <a:rPr lang="en" sz="2200" b="1" u="sng">
                <a:solidFill>
                  <a:srgbClr val="3D3D3D"/>
                </a:solidFill>
              </a:rPr>
              <a:t>says</a:t>
            </a:r>
            <a:endParaRPr sz="2200" b="1" u="sng">
              <a:solidFill>
                <a:srgbClr val="3D3D3D"/>
              </a:solidFill>
            </a:endParaRPr>
          </a:p>
          <a:p>
            <a:pPr marL="0" lvl="0" indent="0" algn="l" rtl="0">
              <a:spcBef>
                <a:spcPts val="600"/>
              </a:spcBef>
              <a:spcAft>
                <a:spcPts val="0"/>
              </a:spcAft>
              <a:buClr>
                <a:schemeClr val="dk1"/>
              </a:buClr>
              <a:buSzPts val="1100"/>
              <a:buFont typeface="Arial"/>
              <a:buNone/>
            </a:pPr>
            <a:r>
              <a:rPr lang="en" sz="2200" u="sng">
                <a:solidFill>
                  <a:srgbClr val="3D3D3D"/>
                </a:solidFill>
              </a:rPr>
              <a:t>Consequence:</a:t>
            </a:r>
            <a:r>
              <a:rPr lang="en" sz="2200">
                <a:solidFill>
                  <a:srgbClr val="3D3D3D"/>
                </a:solidFill>
              </a:rPr>
              <a:t> Event </a:t>
            </a:r>
            <a:r>
              <a:rPr lang="en" sz="2200" b="1" u="sng">
                <a:solidFill>
                  <a:srgbClr val="3D3D3D"/>
                </a:solidFill>
              </a:rPr>
              <a:t>after</a:t>
            </a:r>
            <a:r>
              <a:rPr lang="en" sz="2200">
                <a:solidFill>
                  <a:srgbClr val="3D3D3D"/>
                </a:solidFill>
              </a:rPr>
              <a:t> behavior that either </a:t>
            </a:r>
            <a:r>
              <a:rPr lang="en" sz="2200" b="1" u="sng">
                <a:solidFill>
                  <a:srgbClr val="3D3D3D"/>
                </a:solidFill>
              </a:rPr>
              <a:t>reinforces</a:t>
            </a:r>
            <a:r>
              <a:rPr lang="en" sz="2200" b="1">
                <a:solidFill>
                  <a:srgbClr val="3D3D3D"/>
                </a:solidFill>
              </a:rPr>
              <a:t> </a:t>
            </a:r>
            <a:r>
              <a:rPr lang="en" sz="2200">
                <a:solidFill>
                  <a:srgbClr val="3D3D3D"/>
                </a:solidFill>
              </a:rPr>
              <a:t>the behavior, provides </a:t>
            </a:r>
            <a:r>
              <a:rPr lang="en" sz="2200" b="1" u="sng">
                <a:solidFill>
                  <a:srgbClr val="3D3D3D"/>
                </a:solidFill>
              </a:rPr>
              <a:t>nothing</a:t>
            </a:r>
            <a:r>
              <a:rPr lang="en" sz="2200">
                <a:solidFill>
                  <a:srgbClr val="3D3D3D"/>
                </a:solidFill>
              </a:rPr>
              <a:t>, or </a:t>
            </a:r>
            <a:r>
              <a:rPr lang="en" sz="2200" b="1" u="sng">
                <a:solidFill>
                  <a:srgbClr val="3D3D3D"/>
                </a:solidFill>
              </a:rPr>
              <a:t>punishes</a:t>
            </a:r>
            <a:r>
              <a:rPr lang="en" sz="2200">
                <a:solidFill>
                  <a:srgbClr val="3D3D3D"/>
                </a:solidFill>
              </a:rPr>
              <a:t> the behavior</a:t>
            </a:r>
            <a:endParaRPr sz="2000">
              <a:solidFill>
                <a:srgbClr val="ED8428"/>
              </a:solidFill>
            </a:endParaRPr>
          </a:p>
          <a:p>
            <a:pPr marL="0" lvl="0" indent="0" algn="l" rtl="0">
              <a:spcBef>
                <a:spcPts val="600"/>
              </a:spcBef>
              <a:spcAft>
                <a:spcPts val="0"/>
              </a:spcAft>
              <a:buNone/>
            </a:pPr>
            <a:endParaRPr sz="2400">
              <a:solidFill>
                <a:srgbClr val="3D3D3D"/>
              </a:solidFill>
            </a:endParaRPr>
          </a:p>
          <a:p>
            <a:pPr marL="0" lvl="0" indent="0" algn="l" rtl="0">
              <a:spcBef>
                <a:spcPts val="600"/>
              </a:spcBef>
              <a:spcAft>
                <a:spcPts val="0"/>
              </a:spcAft>
              <a:buClr>
                <a:schemeClr val="dk1"/>
              </a:buClr>
              <a:buSzPts val="1100"/>
              <a:buFont typeface="Arial"/>
              <a:buNone/>
            </a:pPr>
            <a:r>
              <a:rPr lang="en" sz="2400">
                <a:solidFill>
                  <a:srgbClr val="3D3D3D"/>
                </a:solidFill>
              </a:rPr>
              <a:t>**We teach students to understand when to do a specific behavior and when not to**</a:t>
            </a:r>
            <a:endParaRPr sz="2400">
              <a:solidFill>
                <a:srgbClr val="3D3D3D"/>
              </a:solidFill>
            </a:endParaRPr>
          </a:p>
          <a:p>
            <a:pPr marL="0" lvl="0" indent="0" algn="l" rtl="0">
              <a:spcBef>
                <a:spcPts val="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dirty="0">
                <a:solidFill>
                  <a:schemeClr val="tx1"/>
                </a:solidFill>
              </a:rPr>
              <a:t>Common Scenario</a:t>
            </a:r>
            <a:endParaRPr sz="2800" dirty="0">
              <a:solidFill>
                <a:schemeClr val="tx1"/>
              </a:solidFill>
            </a:endParaRPr>
          </a:p>
        </p:txBody>
      </p:sp>
      <p:sp>
        <p:nvSpPr>
          <p:cNvPr id="142" name="Google Shape;142;p27"/>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Adult:  “It is time for math, take out your math packet.”</a:t>
            </a:r>
            <a:endParaRPr dirty="0"/>
          </a:p>
          <a:p>
            <a:pPr marL="0" lvl="0" indent="0" algn="l" rtl="0">
              <a:spcBef>
                <a:spcPts val="1600"/>
              </a:spcBef>
              <a:spcAft>
                <a:spcPts val="0"/>
              </a:spcAft>
              <a:buNone/>
            </a:pPr>
            <a:r>
              <a:rPr lang="en" dirty="0"/>
              <a:t>Student:  “No!  Why should I?”</a:t>
            </a:r>
            <a:endParaRPr dirty="0"/>
          </a:p>
          <a:p>
            <a:pPr marL="0" lvl="0" indent="0" algn="l" rtl="0">
              <a:spcBef>
                <a:spcPts val="1600"/>
              </a:spcBef>
              <a:spcAft>
                <a:spcPts val="0"/>
              </a:spcAft>
              <a:buNone/>
            </a:pPr>
            <a:r>
              <a:rPr lang="en" dirty="0"/>
              <a:t>Adult:  “Because it is time for math.”</a:t>
            </a:r>
            <a:endParaRPr dirty="0"/>
          </a:p>
          <a:p>
            <a:pPr marL="0" lvl="0" indent="0" algn="l" rtl="0">
              <a:spcBef>
                <a:spcPts val="1600"/>
              </a:spcBef>
              <a:spcAft>
                <a:spcPts val="0"/>
              </a:spcAft>
              <a:buNone/>
            </a:pPr>
            <a:endParaRPr dirty="0"/>
          </a:p>
          <a:p>
            <a:pPr marL="0" lvl="0" indent="0" algn="l" rtl="0">
              <a:spcBef>
                <a:spcPts val="1600"/>
              </a:spcBef>
              <a:spcAft>
                <a:spcPts val="0"/>
              </a:spcAft>
              <a:buNone/>
            </a:pPr>
            <a:r>
              <a:rPr lang="en" dirty="0"/>
              <a:t>What is missing from the adult’s response?</a:t>
            </a:r>
            <a:endParaRPr dirty="0"/>
          </a:p>
          <a:p>
            <a:pPr marL="0" lvl="0" indent="0" algn="ctr" rtl="0">
              <a:spcBef>
                <a:spcPts val="1600"/>
              </a:spcBef>
              <a:spcAft>
                <a:spcPts val="0"/>
              </a:spcAft>
              <a:buNone/>
            </a:pPr>
            <a:r>
              <a:rPr lang="en" dirty="0">
                <a:solidFill>
                  <a:srgbClr val="FF0000"/>
                </a:solidFill>
              </a:rPr>
              <a:t>MOTIVATION</a:t>
            </a:r>
            <a:endParaRPr dirty="0">
              <a:solidFill>
                <a:srgbClr val="FF0000"/>
              </a:solidFill>
            </a:endParaRPr>
          </a:p>
          <a:p>
            <a:pPr marL="0" lvl="0" indent="0" algn="l" rtl="0">
              <a:spcBef>
                <a:spcPts val="1600"/>
              </a:spcBef>
              <a:spcAft>
                <a:spcPts val="1600"/>
              </a:spcAft>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Motivation</a:t>
            </a:r>
            <a:endParaRPr dirty="0"/>
          </a:p>
        </p:txBody>
      </p:sp>
      <p:sp>
        <p:nvSpPr>
          <p:cNvPr id="148" name="Google Shape;148;p2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1600"/>
              </a:spcBef>
              <a:spcAft>
                <a:spcPts val="0"/>
              </a:spcAft>
              <a:buNone/>
            </a:pPr>
            <a:endParaRPr/>
          </a:p>
          <a:p>
            <a:pPr marL="0" lvl="0" indent="0" algn="ctr" rtl="0">
              <a:spcBef>
                <a:spcPts val="1600"/>
              </a:spcBef>
              <a:spcAft>
                <a:spcPts val="0"/>
              </a:spcAft>
              <a:buNone/>
            </a:pPr>
            <a:r>
              <a:rPr lang="en" sz="3000"/>
              <a:t>“We do what we do because of what happens to us.”</a:t>
            </a:r>
            <a:endParaRPr sz="3000"/>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9"/>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Keys to Using Student Motivation Effectively</a:t>
            </a:r>
            <a:endParaRPr/>
          </a:p>
        </p:txBody>
      </p:sp>
      <p:sp>
        <p:nvSpPr>
          <p:cNvPr id="154" name="Google Shape;154;p29"/>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lnSpc>
                <a:spcPct val="138000"/>
              </a:lnSpc>
              <a:spcBef>
                <a:spcPts val="0"/>
              </a:spcBef>
              <a:spcAft>
                <a:spcPts val="0"/>
              </a:spcAft>
              <a:buClr>
                <a:srgbClr val="000000"/>
              </a:buClr>
              <a:buSzPts val="1800"/>
              <a:buFont typeface="Roboto"/>
              <a:buChar char="●"/>
            </a:pPr>
            <a:r>
              <a:rPr lang="en" dirty="0">
                <a:solidFill>
                  <a:srgbClr val="000000"/>
                </a:solidFill>
                <a:latin typeface="Old Standard TT" panose="020B0604020202020204" charset="0"/>
                <a:ea typeface="Roboto"/>
                <a:cs typeface="Roboto"/>
                <a:sym typeface="Roboto"/>
              </a:rPr>
              <a:t>Assess:</a:t>
            </a:r>
            <a:endParaRPr dirty="0">
              <a:solidFill>
                <a:srgbClr val="000000"/>
              </a:solidFill>
              <a:latin typeface="Old Standard TT" panose="020B0604020202020204" charset="0"/>
              <a:ea typeface="Roboto"/>
              <a:cs typeface="Roboto"/>
              <a:sym typeface="Roboto"/>
            </a:endParaRPr>
          </a:p>
          <a:p>
            <a:pPr marL="914400" lvl="1" indent="-342900" algn="l" rtl="0">
              <a:lnSpc>
                <a:spcPct val="138000"/>
              </a:lnSpc>
              <a:spcBef>
                <a:spcPts val="0"/>
              </a:spcBef>
              <a:spcAft>
                <a:spcPts val="0"/>
              </a:spcAft>
              <a:buClr>
                <a:srgbClr val="000000"/>
              </a:buClr>
              <a:buSzPts val="1800"/>
              <a:buFont typeface="Roboto"/>
              <a:buChar char="○"/>
            </a:pPr>
            <a:r>
              <a:rPr lang="en" dirty="0">
                <a:solidFill>
                  <a:srgbClr val="000000"/>
                </a:solidFill>
                <a:latin typeface="Roboto"/>
                <a:ea typeface="Roboto"/>
                <a:cs typeface="Roboto"/>
                <a:sym typeface="Roboto"/>
              </a:rPr>
              <a:t> </a:t>
            </a:r>
            <a:r>
              <a:rPr lang="en" dirty="0">
                <a:solidFill>
                  <a:srgbClr val="000000"/>
                </a:solidFill>
                <a:latin typeface="Old Standard TT" panose="020B0604020202020204" charset="0"/>
                <a:ea typeface="Roboto"/>
                <a:cs typeface="Roboto"/>
                <a:sym typeface="Roboto"/>
              </a:rPr>
              <a:t>What does the student get for using the target skill? </a:t>
            </a:r>
            <a:endParaRPr dirty="0">
              <a:solidFill>
                <a:srgbClr val="000000"/>
              </a:solidFill>
              <a:latin typeface="Old Standard TT" panose="020B0604020202020204" charset="0"/>
              <a:ea typeface="Roboto"/>
              <a:cs typeface="Roboto"/>
              <a:sym typeface="Roboto"/>
            </a:endParaRPr>
          </a:p>
          <a:p>
            <a:pPr marL="914400" lvl="1" indent="-342900" algn="l" rtl="0">
              <a:lnSpc>
                <a:spcPct val="138000"/>
              </a:lnSpc>
              <a:spcBef>
                <a:spcPts val="0"/>
              </a:spcBef>
              <a:spcAft>
                <a:spcPts val="0"/>
              </a:spcAft>
              <a:buClr>
                <a:srgbClr val="000000"/>
              </a:buClr>
              <a:buSzPts val="1800"/>
              <a:buFont typeface="Roboto"/>
              <a:buChar char="○"/>
            </a:pPr>
            <a:r>
              <a:rPr lang="en" dirty="0">
                <a:solidFill>
                  <a:srgbClr val="000000"/>
                </a:solidFill>
                <a:latin typeface="Old Standard TT" panose="020B0604020202020204" charset="0"/>
                <a:ea typeface="Roboto"/>
                <a:cs typeface="Roboto"/>
                <a:sym typeface="Roboto"/>
              </a:rPr>
              <a:t>Can the student get the same outcome if they do not use the skill?</a:t>
            </a:r>
            <a:endParaRPr dirty="0">
              <a:solidFill>
                <a:srgbClr val="000000"/>
              </a:solidFill>
              <a:latin typeface="Old Standard TT" panose="020B0604020202020204" charset="0"/>
              <a:ea typeface="Roboto"/>
              <a:cs typeface="Roboto"/>
              <a:sym typeface="Roboto"/>
            </a:endParaRPr>
          </a:p>
          <a:p>
            <a:pPr marL="0" lvl="0" indent="0" algn="l" rtl="0">
              <a:spcBef>
                <a:spcPts val="0"/>
              </a:spcBef>
              <a:spcAft>
                <a:spcPts val="0"/>
              </a:spcAft>
              <a:buClr>
                <a:schemeClr val="dk1"/>
              </a:buClr>
              <a:buSzPts val="1100"/>
              <a:buFont typeface="Arial"/>
              <a:buNone/>
            </a:pPr>
            <a:endParaRPr dirty="0">
              <a:solidFill>
                <a:srgbClr val="000000"/>
              </a:solidFill>
              <a:latin typeface="Roboto"/>
              <a:ea typeface="Roboto"/>
              <a:cs typeface="Roboto"/>
              <a:sym typeface="Roboto"/>
            </a:endParaRPr>
          </a:p>
          <a:p>
            <a:pPr marL="457200" marR="0" lvl="0" indent="-342900" algn="l" rtl="0">
              <a:lnSpc>
                <a:spcPct val="138000"/>
              </a:lnSpc>
              <a:spcBef>
                <a:spcPts val="0"/>
              </a:spcBef>
              <a:spcAft>
                <a:spcPts val="0"/>
              </a:spcAft>
              <a:buClr>
                <a:srgbClr val="000000"/>
              </a:buClr>
              <a:buSzPts val="1800"/>
              <a:buFont typeface="Roboto"/>
              <a:buChar char="●"/>
            </a:pPr>
            <a:r>
              <a:rPr lang="en" dirty="0">
                <a:solidFill>
                  <a:srgbClr val="000000"/>
                </a:solidFill>
                <a:latin typeface="Old Standard TT" panose="020B0604020202020204" charset="0"/>
                <a:ea typeface="Roboto"/>
                <a:cs typeface="Roboto"/>
                <a:sym typeface="Roboto"/>
              </a:rPr>
              <a:t>Examples:</a:t>
            </a:r>
            <a:endParaRPr dirty="0">
              <a:solidFill>
                <a:srgbClr val="000000"/>
              </a:solidFill>
              <a:latin typeface="Old Standard TT" panose="020B0604020202020204" charset="0"/>
              <a:ea typeface="Roboto"/>
              <a:cs typeface="Roboto"/>
              <a:sym typeface="Roboto"/>
            </a:endParaRPr>
          </a:p>
          <a:p>
            <a:pPr marL="914400" marR="0" lvl="1" indent="-304800" algn="l" rtl="0">
              <a:lnSpc>
                <a:spcPct val="138000"/>
              </a:lnSpc>
              <a:spcBef>
                <a:spcPts val="0"/>
              </a:spcBef>
              <a:spcAft>
                <a:spcPts val="0"/>
              </a:spcAft>
              <a:buClr>
                <a:srgbClr val="000000"/>
              </a:buClr>
              <a:buSzPts val="1200"/>
              <a:buFont typeface="Roboto"/>
              <a:buChar char="○"/>
            </a:pPr>
            <a:r>
              <a:rPr lang="en" dirty="0">
                <a:solidFill>
                  <a:srgbClr val="000000"/>
                </a:solidFill>
                <a:latin typeface="Old Standard TT" panose="020B0604020202020204" charset="0"/>
                <a:ea typeface="Roboto"/>
                <a:cs typeface="Roboto"/>
                <a:sym typeface="Roboto"/>
              </a:rPr>
              <a:t>HN attention</a:t>
            </a:r>
            <a:endParaRPr dirty="0">
              <a:solidFill>
                <a:srgbClr val="000000"/>
              </a:solidFill>
              <a:latin typeface="Old Standard TT" panose="020B0604020202020204" charset="0"/>
              <a:ea typeface="Roboto"/>
              <a:cs typeface="Roboto"/>
              <a:sym typeface="Roboto"/>
            </a:endParaRPr>
          </a:p>
          <a:p>
            <a:pPr marL="1371600" marR="0" lvl="2" indent="-304800" algn="l" rtl="0">
              <a:lnSpc>
                <a:spcPct val="138000"/>
              </a:lnSpc>
              <a:spcBef>
                <a:spcPts val="0"/>
              </a:spcBef>
              <a:spcAft>
                <a:spcPts val="0"/>
              </a:spcAft>
              <a:buClr>
                <a:srgbClr val="000000"/>
              </a:buClr>
              <a:buSzPts val="1200"/>
              <a:buFont typeface="Roboto"/>
              <a:buChar char="■"/>
            </a:pPr>
            <a:r>
              <a:rPr lang="en" dirty="0">
                <a:solidFill>
                  <a:srgbClr val="000000"/>
                </a:solidFill>
                <a:latin typeface="Old Standard TT" panose="020B0604020202020204" charset="0"/>
                <a:ea typeface="Roboto"/>
                <a:cs typeface="Roboto"/>
                <a:sym typeface="Roboto"/>
              </a:rPr>
              <a:t>Seated and ring bell versus challenging behavior </a:t>
            </a:r>
            <a:endParaRPr dirty="0">
              <a:solidFill>
                <a:srgbClr val="000000"/>
              </a:solidFill>
              <a:latin typeface="Old Standard TT" panose="020B0604020202020204" charset="0"/>
              <a:ea typeface="Roboto"/>
              <a:cs typeface="Roboto"/>
              <a:sym typeface="Roboto"/>
            </a:endParaRPr>
          </a:p>
          <a:p>
            <a:pPr marL="0" lvl="0" indent="0" algn="l" rtl="0">
              <a:spcBef>
                <a:spcPts val="0"/>
              </a:spcBef>
              <a:spcAft>
                <a:spcPts val="0"/>
              </a:spcAft>
              <a:buClr>
                <a:schemeClr val="dk1"/>
              </a:buClr>
              <a:buSzPts val="1100"/>
              <a:buFont typeface="Arial"/>
              <a:buNone/>
            </a:pPr>
            <a:endParaRPr sz="1400" dirty="0">
              <a:solidFill>
                <a:srgbClr val="FFFFFF"/>
              </a:solidFill>
              <a:latin typeface="Roboto"/>
              <a:ea typeface="Roboto"/>
              <a:cs typeface="Roboto"/>
              <a:sym typeface="Roboto"/>
            </a:endParaRPr>
          </a:p>
          <a:p>
            <a:pPr marL="0" lvl="0" indent="0" algn="l" rtl="0">
              <a:spcBef>
                <a:spcPts val="0"/>
              </a:spcBef>
              <a:spcAft>
                <a:spcPts val="1600"/>
              </a:spcAft>
              <a:buNone/>
            </a:pP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0"/>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Keys to Using Student Motivation Effectively </a:t>
            </a:r>
            <a:endParaRPr/>
          </a:p>
        </p:txBody>
      </p:sp>
      <p:sp>
        <p:nvSpPr>
          <p:cNvPr id="160" name="Google Shape;160;p30"/>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lnSpc>
                <a:spcPct val="138000"/>
              </a:lnSpc>
              <a:spcBef>
                <a:spcPts val="0"/>
              </a:spcBef>
              <a:spcAft>
                <a:spcPts val="0"/>
              </a:spcAft>
              <a:buClr>
                <a:schemeClr val="dk1"/>
              </a:buClr>
              <a:buSzPts val="1800"/>
              <a:buFont typeface="Roboto"/>
              <a:buChar char="●"/>
            </a:pPr>
            <a:r>
              <a:rPr lang="en" dirty="0">
                <a:solidFill>
                  <a:schemeClr val="dk1"/>
                </a:solidFill>
                <a:latin typeface="Old Standard TT" panose="020B0604020202020204" charset="0"/>
                <a:ea typeface="Roboto"/>
                <a:cs typeface="Roboto"/>
                <a:sym typeface="Roboto"/>
              </a:rPr>
              <a:t>Evaluate: 	</a:t>
            </a:r>
            <a:endParaRPr dirty="0">
              <a:solidFill>
                <a:schemeClr val="dk1"/>
              </a:solidFill>
              <a:latin typeface="Old Standard TT" panose="020B0604020202020204" charset="0"/>
              <a:ea typeface="Roboto"/>
              <a:cs typeface="Roboto"/>
              <a:sym typeface="Roboto"/>
            </a:endParaRPr>
          </a:p>
          <a:p>
            <a:pPr marL="914400" lvl="1" indent="-330200" algn="l" rtl="0">
              <a:lnSpc>
                <a:spcPct val="137953"/>
              </a:lnSpc>
              <a:spcBef>
                <a:spcPts val="0"/>
              </a:spcBef>
              <a:spcAft>
                <a:spcPts val="0"/>
              </a:spcAft>
              <a:buClr>
                <a:schemeClr val="dk1"/>
              </a:buClr>
              <a:buSzPts val="1600"/>
              <a:buFont typeface="Roboto"/>
              <a:buChar char="○"/>
            </a:pPr>
            <a:r>
              <a:rPr lang="en" sz="1600" dirty="0">
                <a:solidFill>
                  <a:schemeClr val="dk1"/>
                </a:solidFill>
                <a:latin typeface="Old Standard TT" panose="020B0604020202020204" charset="0"/>
                <a:ea typeface="Roboto"/>
                <a:cs typeface="Roboto"/>
                <a:sym typeface="Roboto"/>
              </a:rPr>
              <a:t>Does the student use the skill on their own - without external motivation (e.g., incentives)?</a:t>
            </a:r>
            <a:endParaRPr dirty="0">
              <a:solidFill>
                <a:schemeClr val="dk1"/>
              </a:solidFill>
              <a:latin typeface="Old Standard TT" panose="020B0604020202020204" charset="0"/>
              <a:ea typeface="Roboto"/>
              <a:cs typeface="Roboto"/>
              <a:sym typeface="Roboto"/>
            </a:endParaRPr>
          </a:p>
          <a:p>
            <a:pPr marL="914400" lvl="1" indent="-330200" algn="l" rtl="0">
              <a:lnSpc>
                <a:spcPct val="137953"/>
              </a:lnSpc>
              <a:spcBef>
                <a:spcPts val="0"/>
              </a:spcBef>
              <a:spcAft>
                <a:spcPts val="0"/>
              </a:spcAft>
              <a:buClr>
                <a:schemeClr val="dk1"/>
              </a:buClr>
              <a:buSzPts val="1600"/>
              <a:buFont typeface="Roboto"/>
              <a:buChar char="○"/>
            </a:pPr>
            <a:r>
              <a:rPr lang="en" dirty="0">
                <a:solidFill>
                  <a:schemeClr val="dk1"/>
                </a:solidFill>
                <a:latin typeface="Old Standard TT" panose="020B0604020202020204" charset="0"/>
                <a:ea typeface="Roboto"/>
                <a:cs typeface="Roboto"/>
                <a:sym typeface="Roboto"/>
              </a:rPr>
              <a:t>Does the student use the skill with external motivation?</a:t>
            </a:r>
            <a:endParaRPr dirty="0">
              <a:solidFill>
                <a:schemeClr val="dk1"/>
              </a:solidFill>
              <a:latin typeface="Old Standard TT" panose="020B0604020202020204" charset="0"/>
              <a:ea typeface="Roboto"/>
              <a:cs typeface="Roboto"/>
              <a:sym typeface="Roboto"/>
            </a:endParaRPr>
          </a:p>
          <a:p>
            <a:pPr marL="457200" lvl="0" indent="-304800" algn="l" rtl="0">
              <a:lnSpc>
                <a:spcPct val="137953"/>
              </a:lnSpc>
              <a:spcBef>
                <a:spcPts val="0"/>
              </a:spcBef>
              <a:spcAft>
                <a:spcPts val="0"/>
              </a:spcAft>
              <a:buClr>
                <a:schemeClr val="dk1"/>
              </a:buClr>
              <a:buSzPts val="1200"/>
              <a:buFont typeface="Roboto"/>
              <a:buChar char="●"/>
            </a:pPr>
            <a:r>
              <a:rPr lang="en" dirty="0">
                <a:solidFill>
                  <a:schemeClr val="dk1"/>
                </a:solidFill>
                <a:latin typeface="Old Standard TT" panose="020B0604020202020204" charset="0"/>
                <a:ea typeface="Roboto"/>
                <a:cs typeface="Roboto"/>
                <a:sym typeface="Roboto"/>
              </a:rPr>
              <a:t>Example:</a:t>
            </a:r>
            <a:endParaRPr dirty="0">
              <a:solidFill>
                <a:schemeClr val="dk1"/>
              </a:solidFill>
              <a:latin typeface="Old Standard TT" panose="020B0604020202020204" charset="0"/>
              <a:ea typeface="Roboto"/>
              <a:cs typeface="Roboto"/>
              <a:sym typeface="Roboto"/>
            </a:endParaRPr>
          </a:p>
          <a:p>
            <a:pPr marL="914400" lvl="1" indent="-304800" algn="l" rtl="0">
              <a:lnSpc>
                <a:spcPct val="137953"/>
              </a:lnSpc>
              <a:spcBef>
                <a:spcPts val="0"/>
              </a:spcBef>
              <a:spcAft>
                <a:spcPts val="0"/>
              </a:spcAft>
              <a:buClr>
                <a:schemeClr val="dk1"/>
              </a:buClr>
              <a:buSzPts val="1200"/>
              <a:buFont typeface="Roboto"/>
              <a:buChar char="○"/>
            </a:pPr>
            <a:r>
              <a:rPr lang="en" dirty="0">
                <a:solidFill>
                  <a:schemeClr val="dk1"/>
                </a:solidFill>
                <a:latin typeface="Old Standard TT" panose="020B0604020202020204" charset="0"/>
                <a:ea typeface="Roboto"/>
                <a:cs typeface="Roboto"/>
                <a:sym typeface="Roboto"/>
              </a:rPr>
              <a:t>Following directions</a:t>
            </a:r>
            <a:endParaRPr dirty="0">
              <a:solidFill>
                <a:schemeClr val="dk1"/>
              </a:solidFill>
              <a:latin typeface="Old Standard TT" panose="020B0604020202020204" charset="0"/>
              <a:ea typeface="Roboto"/>
              <a:cs typeface="Roboto"/>
              <a:sym typeface="Roboto"/>
            </a:endParaRPr>
          </a:p>
          <a:p>
            <a:pPr marL="1371600" lvl="2" indent="-304800" algn="l" rtl="0">
              <a:lnSpc>
                <a:spcPct val="137953"/>
              </a:lnSpc>
              <a:spcBef>
                <a:spcPts val="0"/>
              </a:spcBef>
              <a:spcAft>
                <a:spcPts val="0"/>
              </a:spcAft>
              <a:buClr>
                <a:schemeClr val="dk1"/>
              </a:buClr>
              <a:buSzPts val="1200"/>
              <a:buFont typeface="Roboto"/>
              <a:buChar char="■"/>
            </a:pPr>
            <a:r>
              <a:rPr lang="en" dirty="0">
                <a:solidFill>
                  <a:schemeClr val="dk1"/>
                </a:solidFill>
                <a:latin typeface="Old Standard TT" panose="020B0604020202020204" charset="0"/>
                <a:ea typeface="Roboto"/>
                <a:cs typeface="Roboto"/>
                <a:sym typeface="Roboto"/>
              </a:rPr>
              <a:t>What’s in it for the student?</a:t>
            </a:r>
            <a:endParaRPr dirty="0">
              <a:solidFill>
                <a:schemeClr val="dk1"/>
              </a:solidFill>
              <a:latin typeface="Old Standard TT" panose="020B0604020202020204" charset="0"/>
              <a:ea typeface="Roboto"/>
              <a:cs typeface="Roboto"/>
              <a:sym typeface="Robot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1"/>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priming?</a:t>
            </a:r>
            <a:endParaRPr/>
          </a:p>
        </p:txBody>
      </p:sp>
      <p:sp>
        <p:nvSpPr>
          <p:cNvPr id="166" name="Google Shape;166;p31"/>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Antecedent strategy that allows the student to preview consequences </a:t>
            </a:r>
            <a:endParaRPr/>
          </a:p>
          <a:p>
            <a:pPr marL="914400" lvl="1" indent="-317500" algn="l" rtl="0">
              <a:spcBef>
                <a:spcPts val="0"/>
              </a:spcBef>
              <a:spcAft>
                <a:spcPts val="0"/>
              </a:spcAft>
              <a:buSzPts val="1400"/>
              <a:buChar char="○"/>
            </a:pPr>
            <a:r>
              <a:rPr lang="en"/>
              <a:t>Assesses student motivation naturally</a:t>
            </a:r>
            <a:endParaRPr/>
          </a:p>
          <a:p>
            <a:pPr marL="914400" lvl="1" indent="-317500" algn="l" rtl="0">
              <a:spcBef>
                <a:spcPts val="0"/>
              </a:spcBef>
              <a:spcAft>
                <a:spcPts val="0"/>
              </a:spcAft>
              <a:buSzPts val="1400"/>
              <a:buChar char="○"/>
            </a:pPr>
            <a:r>
              <a:rPr lang="en"/>
              <a:t>Increases predictability for the student</a:t>
            </a:r>
            <a:endParaRPr/>
          </a:p>
          <a:p>
            <a:pPr marL="914400" lvl="1" indent="-317500" algn="l" rtl="0">
              <a:spcBef>
                <a:spcPts val="0"/>
              </a:spcBef>
              <a:spcAft>
                <a:spcPts val="0"/>
              </a:spcAft>
              <a:buSzPts val="1400"/>
              <a:buChar char="○"/>
            </a:pPr>
            <a:r>
              <a:rPr lang="en"/>
              <a:t>Increases likelihood that student will use desired skill(s)</a:t>
            </a:r>
            <a:endParaRPr/>
          </a:p>
          <a:p>
            <a:pPr marL="457200" lvl="0" indent="-342900" algn="l" rtl="0">
              <a:spcBef>
                <a:spcPts val="0"/>
              </a:spcBef>
              <a:spcAft>
                <a:spcPts val="0"/>
              </a:spcAft>
              <a:buSzPts val="1800"/>
              <a:buChar char="●"/>
            </a:pPr>
            <a:r>
              <a:rPr lang="en"/>
              <a:t>Is not a reactive strategy</a:t>
            </a:r>
            <a:endParaRPr/>
          </a:p>
          <a:p>
            <a:pPr marL="914400" lvl="1" indent="-317500" algn="l" rtl="0">
              <a:spcBef>
                <a:spcPts val="0"/>
              </a:spcBef>
              <a:spcAft>
                <a:spcPts val="0"/>
              </a:spcAft>
              <a:buSzPts val="1400"/>
              <a:buChar char="○"/>
            </a:pPr>
            <a:r>
              <a:rPr lang="en"/>
              <a:t>Eliminates potential for incorporating student motivation </a:t>
            </a:r>
            <a:r>
              <a:rPr lang="en" b="1" i="1"/>
              <a:t>after </a:t>
            </a:r>
            <a:r>
              <a:rPr lang="en"/>
              <a:t>challenging behavior which can lead to:</a:t>
            </a:r>
            <a:endParaRPr/>
          </a:p>
          <a:p>
            <a:pPr marL="1371600" lvl="2" indent="-317500" algn="l" rtl="0">
              <a:spcBef>
                <a:spcPts val="0"/>
              </a:spcBef>
              <a:spcAft>
                <a:spcPts val="0"/>
              </a:spcAft>
              <a:buSzPts val="1400"/>
              <a:buChar char="■"/>
            </a:pPr>
            <a:r>
              <a:rPr lang="en"/>
              <a:t>Power struggles</a:t>
            </a:r>
            <a:endParaRPr/>
          </a:p>
          <a:p>
            <a:pPr marL="1371600" lvl="2" indent="-317500" algn="l" rtl="0">
              <a:spcBef>
                <a:spcPts val="0"/>
              </a:spcBef>
              <a:spcAft>
                <a:spcPts val="0"/>
              </a:spcAft>
              <a:buSzPts val="1400"/>
              <a:buChar char="■"/>
            </a:pPr>
            <a:r>
              <a:rPr lang="en"/>
              <a:t>Possibility of reinforcing undesired behavior(s)</a:t>
            </a:r>
            <a:endParaRPr/>
          </a:p>
          <a:p>
            <a:pPr marL="1371600" lvl="2" indent="-317500" algn="l" rtl="0">
              <a:spcBef>
                <a:spcPts val="0"/>
              </a:spcBef>
              <a:spcAft>
                <a:spcPts val="0"/>
              </a:spcAft>
              <a:buSzPts val="1400"/>
              <a:buChar char="■"/>
            </a:pPr>
            <a:r>
              <a:rPr lang="en"/>
              <a:t>Escalation</a:t>
            </a:r>
            <a:endParaRPr/>
          </a:p>
          <a:p>
            <a:pPr marL="91440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Objectives</a:t>
            </a:r>
            <a:endParaRPr/>
          </a:p>
        </p:txBody>
      </p:sp>
      <p:sp>
        <p:nvSpPr>
          <p:cNvPr id="66" name="Google Shape;66;p1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 Review background information related to preventative approaches to behavior</a:t>
            </a:r>
            <a:endParaRPr/>
          </a:p>
          <a:p>
            <a:pPr marL="0" lvl="0" indent="0" algn="l" rtl="0">
              <a:spcBef>
                <a:spcPts val="1600"/>
              </a:spcBef>
              <a:spcAft>
                <a:spcPts val="0"/>
              </a:spcAft>
              <a:buNone/>
            </a:pPr>
            <a:r>
              <a:rPr lang="en"/>
              <a:t>2.) Learn three specific proactive strategies </a:t>
            </a:r>
            <a:endParaRPr/>
          </a:p>
          <a:p>
            <a:pPr marL="0" lvl="0" indent="0" algn="l" rtl="0">
              <a:spcBef>
                <a:spcPts val="1600"/>
              </a:spcBef>
              <a:spcAft>
                <a:spcPts val="0"/>
              </a:spcAft>
              <a:buNone/>
            </a:pPr>
            <a:r>
              <a:rPr lang="en"/>
              <a:t>3.) Practice strategies</a:t>
            </a:r>
            <a:endParaRPr/>
          </a:p>
          <a:p>
            <a:pPr marL="0" lvl="0" indent="0" algn="l" rtl="0">
              <a:spcBef>
                <a:spcPts val="1600"/>
              </a:spcBef>
              <a:spcAft>
                <a:spcPts val="1600"/>
              </a:spcAft>
              <a:buNone/>
            </a:pPr>
            <a:r>
              <a:rPr lang="en"/>
              <a:t>4.) Develop proactive plans incorporating discussed strategies to target common challenging behavior(s).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2"/>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Priming Prerequisites</a:t>
            </a:r>
            <a:endParaRPr/>
          </a:p>
        </p:txBody>
      </p:sp>
      <p:sp>
        <p:nvSpPr>
          <p:cNvPr id="172" name="Google Shape;172;p32"/>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Know the student’s reinforcement system and their </a:t>
            </a:r>
            <a:r>
              <a:rPr lang="en">
                <a:solidFill>
                  <a:srgbClr val="FF0000"/>
                </a:solidFill>
              </a:rPr>
              <a:t>motivation</a:t>
            </a:r>
            <a:endParaRPr>
              <a:solidFill>
                <a:srgbClr val="FF0000"/>
              </a:solidFill>
            </a:endParaRPr>
          </a:p>
          <a:p>
            <a:pPr marL="914400" lvl="1" indent="-317500" algn="l" rtl="0">
              <a:spcBef>
                <a:spcPts val="0"/>
              </a:spcBef>
              <a:spcAft>
                <a:spcPts val="0"/>
              </a:spcAft>
              <a:buSzPts val="1400"/>
              <a:buChar char="○"/>
            </a:pPr>
            <a:r>
              <a:rPr lang="en"/>
              <a:t>What do they earn?  </a:t>
            </a:r>
            <a:endParaRPr/>
          </a:p>
          <a:p>
            <a:pPr marL="914400" lvl="1" indent="-317500" algn="l" rtl="0">
              <a:spcBef>
                <a:spcPts val="0"/>
              </a:spcBef>
              <a:spcAft>
                <a:spcPts val="0"/>
              </a:spcAft>
              <a:buSzPts val="1400"/>
              <a:buChar char="○"/>
            </a:pPr>
            <a:r>
              <a:rPr lang="en"/>
              <a:t>How do they earn it?</a:t>
            </a:r>
            <a:endParaRPr/>
          </a:p>
          <a:p>
            <a:pPr marL="914400" lvl="1" indent="-317500" algn="l" rtl="0">
              <a:spcBef>
                <a:spcPts val="0"/>
              </a:spcBef>
              <a:spcAft>
                <a:spcPts val="0"/>
              </a:spcAft>
              <a:buSzPts val="1400"/>
              <a:buChar char="○"/>
            </a:pPr>
            <a:r>
              <a:rPr lang="en"/>
              <a:t>What do they want - what motivates them?</a:t>
            </a:r>
            <a:endParaRPr/>
          </a:p>
          <a:p>
            <a:pPr marL="457200" lvl="0" indent="-342900" algn="l" rtl="0">
              <a:spcBef>
                <a:spcPts val="0"/>
              </a:spcBef>
              <a:spcAft>
                <a:spcPts val="0"/>
              </a:spcAft>
              <a:buSzPts val="1800"/>
              <a:buChar char="●"/>
            </a:pPr>
            <a:r>
              <a:rPr lang="en"/>
              <a:t>Be sure the reinforcement system is structured and used consistently</a:t>
            </a:r>
            <a:endParaRPr/>
          </a:p>
          <a:p>
            <a:pPr marL="914400" lvl="1" indent="-317500" algn="l" rtl="0">
              <a:spcBef>
                <a:spcPts val="0"/>
              </a:spcBef>
              <a:spcAft>
                <a:spcPts val="0"/>
              </a:spcAft>
              <a:buSzPts val="1400"/>
              <a:buChar char="○"/>
            </a:pPr>
            <a:r>
              <a:rPr lang="en"/>
              <a:t>Contingencies are established for display of desired and undesired behavior</a:t>
            </a:r>
            <a:endParaRPr/>
          </a:p>
          <a:p>
            <a:pPr marL="1371600" lvl="2" indent="-317500" algn="l" rtl="0">
              <a:spcBef>
                <a:spcPts val="0"/>
              </a:spcBef>
              <a:spcAft>
                <a:spcPts val="0"/>
              </a:spcAft>
              <a:buSzPts val="1400"/>
              <a:buChar char="■"/>
            </a:pPr>
            <a:r>
              <a:rPr lang="en"/>
              <a:t>Not subjective</a:t>
            </a:r>
            <a:endParaRPr/>
          </a:p>
          <a:p>
            <a:pPr marL="1371600" lvl="0" indent="0" algn="l" rtl="0">
              <a:spcBef>
                <a:spcPts val="1600"/>
              </a:spcBef>
              <a:spcAft>
                <a:spcPts val="0"/>
              </a:spcAft>
              <a:buNone/>
            </a:pPr>
            <a:endParaRPr/>
          </a:p>
          <a:p>
            <a:pPr marL="914400" lvl="0" indent="0" algn="l" rtl="0">
              <a:spcBef>
                <a:spcPts val="1600"/>
              </a:spcBef>
              <a:spcAft>
                <a:spcPts val="160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3"/>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Developing priming statements</a:t>
            </a:r>
            <a:endParaRPr/>
          </a:p>
        </p:txBody>
      </p:sp>
      <p:sp>
        <p:nvSpPr>
          <p:cNvPr id="178" name="Google Shape;178;p33"/>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Things to consider:</a:t>
            </a:r>
            <a:endParaRPr/>
          </a:p>
          <a:p>
            <a:pPr marL="914400" lvl="1" indent="-317500" algn="l" rtl="0">
              <a:spcBef>
                <a:spcPts val="0"/>
              </a:spcBef>
              <a:spcAft>
                <a:spcPts val="0"/>
              </a:spcAft>
              <a:buSzPts val="1400"/>
              <a:buChar char="○"/>
            </a:pPr>
            <a:r>
              <a:rPr lang="en"/>
              <a:t>Student motivation</a:t>
            </a:r>
            <a:endParaRPr/>
          </a:p>
          <a:p>
            <a:pPr marL="1371600" lvl="2" indent="-317500" algn="l" rtl="0">
              <a:spcBef>
                <a:spcPts val="0"/>
              </a:spcBef>
              <a:spcAft>
                <a:spcPts val="0"/>
              </a:spcAft>
              <a:buSzPts val="1400"/>
              <a:buChar char="■"/>
            </a:pPr>
            <a:r>
              <a:rPr lang="en"/>
              <a:t>E.g., waste time versus earn preferred item/activity</a:t>
            </a:r>
            <a:endParaRPr/>
          </a:p>
          <a:p>
            <a:pPr marL="914400" lvl="1" indent="-317500" algn="l" rtl="0">
              <a:spcBef>
                <a:spcPts val="0"/>
              </a:spcBef>
              <a:spcAft>
                <a:spcPts val="0"/>
              </a:spcAft>
              <a:buSzPts val="1400"/>
              <a:buChar char="○"/>
            </a:pPr>
            <a:r>
              <a:rPr lang="en"/>
              <a:t>Identify/label the specific skill you are priming</a:t>
            </a:r>
            <a:endParaRPr/>
          </a:p>
          <a:p>
            <a:pPr marL="1371600" lvl="2" indent="-317500" algn="l" rtl="0">
              <a:spcBef>
                <a:spcPts val="0"/>
              </a:spcBef>
              <a:spcAft>
                <a:spcPts val="0"/>
              </a:spcAft>
              <a:buSzPts val="1400"/>
              <a:buChar char="■"/>
            </a:pPr>
            <a:r>
              <a:rPr lang="en"/>
              <a:t>Use consistent language</a:t>
            </a:r>
            <a:endParaRPr/>
          </a:p>
          <a:p>
            <a:pPr marL="914400" lvl="1" indent="-317500" algn="l" rtl="0">
              <a:spcBef>
                <a:spcPts val="0"/>
              </a:spcBef>
              <a:spcAft>
                <a:spcPts val="0"/>
              </a:spcAft>
              <a:buSzPts val="1400"/>
              <a:buChar char="○"/>
            </a:pPr>
            <a:r>
              <a:rPr lang="en"/>
              <a:t>Rationales for using skill and/or not using the skill</a:t>
            </a:r>
            <a:endParaRPr/>
          </a:p>
          <a:p>
            <a:pPr marL="1371600" lvl="2" indent="-317500" algn="l" rtl="0">
              <a:spcBef>
                <a:spcPts val="0"/>
              </a:spcBef>
              <a:spcAft>
                <a:spcPts val="0"/>
              </a:spcAft>
              <a:buSzPts val="1400"/>
              <a:buChar char="■"/>
            </a:pPr>
            <a:r>
              <a:rPr lang="en"/>
              <a:t>Teach frequently and incorporate when providing feedback </a:t>
            </a:r>
            <a:endParaRPr/>
          </a:p>
          <a:p>
            <a:pPr marL="1371600" lvl="2" indent="-317500" algn="l" rtl="0">
              <a:spcBef>
                <a:spcPts val="0"/>
              </a:spcBef>
              <a:spcAft>
                <a:spcPts val="0"/>
              </a:spcAft>
              <a:buSzPts val="1400"/>
              <a:buChar char="■"/>
            </a:pPr>
            <a:r>
              <a:rPr lang="en"/>
              <a:t>Incorporate natural consequences (desired and undesired) to begin fading external supports</a:t>
            </a:r>
            <a:endParaRPr/>
          </a:p>
          <a:p>
            <a:pPr marL="0" lvl="0" indent="0" algn="l" rtl="0">
              <a:spcBef>
                <a:spcPts val="1600"/>
              </a:spcBef>
              <a:spcAft>
                <a:spcPts val="16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Example Priming Statements</a:t>
            </a:r>
            <a:endParaRPr/>
          </a:p>
        </p:txBody>
      </p:sp>
      <p:sp>
        <p:nvSpPr>
          <p:cNvPr id="184" name="Google Shape;184;p3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“When you earn points for following directions during math, you get 10 minutes of free time.”</a:t>
            </a:r>
            <a:endParaRPr/>
          </a:p>
          <a:p>
            <a:pPr marL="0" lvl="0" indent="0" algn="l" rtl="0">
              <a:spcBef>
                <a:spcPts val="1600"/>
              </a:spcBef>
              <a:spcAft>
                <a:spcPts val="0"/>
              </a:spcAft>
              <a:buClr>
                <a:schemeClr val="dk1"/>
              </a:buClr>
              <a:buSzPts val="1100"/>
              <a:buFont typeface="Arial"/>
              <a:buNone/>
            </a:pPr>
            <a:r>
              <a:rPr lang="en"/>
              <a:t>“When you share, friends want to play with you.”</a:t>
            </a:r>
            <a:endParaRPr/>
          </a:p>
          <a:p>
            <a:pPr marL="0" lvl="0" indent="0" algn="l" rtl="0">
              <a:spcBef>
                <a:spcPts val="1600"/>
              </a:spcBef>
              <a:spcAft>
                <a:spcPts val="0"/>
              </a:spcAft>
              <a:buClr>
                <a:schemeClr val="dk1"/>
              </a:buClr>
              <a:buSzPts val="1100"/>
              <a:buFont typeface="Arial"/>
              <a:buNone/>
            </a:pPr>
            <a:r>
              <a:rPr lang="en"/>
              <a:t>“Remember when someone says ‘no’ you can ask to do something else.”</a:t>
            </a:r>
            <a:endParaRPr/>
          </a:p>
          <a:p>
            <a:pPr marL="0" lvl="0" indent="0" algn="l" rtl="0">
              <a:spcBef>
                <a:spcPts val="1600"/>
              </a:spcBef>
              <a:spcAft>
                <a:spcPts val="1600"/>
              </a:spcAft>
              <a:buClr>
                <a:schemeClr val="dk1"/>
              </a:buClr>
              <a:buSzPts val="1100"/>
              <a:buFont typeface="Arial"/>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Activity</a:t>
            </a:r>
            <a:endParaRPr/>
          </a:p>
        </p:txBody>
      </p:sp>
      <p:sp>
        <p:nvSpPr>
          <p:cNvPr id="190" name="Google Shape;190;p35"/>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Identify a skill you are currently teaching one of your students</a:t>
            </a:r>
            <a:endParaRPr dirty="0"/>
          </a:p>
          <a:p>
            <a:pPr marL="0" lvl="0" indent="0" algn="l" rtl="0">
              <a:spcBef>
                <a:spcPts val="1600"/>
              </a:spcBef>
              <a:spcAft>
                <a:spcPts val="0"/>
              </a:spcAft>
              <a:buNone/>
            </a:pPr>
            <a:endParaRPr dirty="0"/>
          </a:p>
          <a:p>
            <a:pPr marL="457200" lvl="0" indent="-342900" algn="l" rtl="0">
              <a:spcBef>
                <a:spcPts val="1600"/>
              </a:spcBef>
              <a:spcAft>
                <a:spcPts val="0"/>
              </a:spcAft>
              <a:buSzPts val="1800"/>
              <a:buChar char="●"/>
            </a:pPr>
            <a:r>
              <a:rPr lang="en" dirty="0"/>
              <a:t>Develop 3 priming statements </a:t>
            </a:r>
            <a:endParaRPr dirty="0"/>
          </a:p>
          <a:p>
            <a:pPr marL="457200" lvl="0" indent="0" algn="l" rtl="0">
              <a:spcBef>
                <a:spcPts val="1600"/>
              </a:spcBef>
              <a:spcAft>
                <a:spcPts val="0"/>
              </a:spcAft>
              <a:buNone/>
            </a:pPr>
            <a:endParaRPr dirty="0"/>
          </a:p>
          <a:p>
            <a:pPr marL="457200" lvl="0" indent="-342900" algn="l" rtl="0">
              <a:spcBef>
                <a:spcPts val="1600"/>
              </a:spcBef>
              <a:spcAft>
                <a:spcPts val="0"/>
              </a:spcAft>
              <a:buSzPts val="1800"/>
              <a:buChar char="●"/>
            </a:pPr>
            <a:r>
              <a:rPr lang="en" dirty="0"/>
              <a:t>Identify 1-2 situation scenarios when you would present the priming statements</a:t>
            </a: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6"/>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 #3:  Practice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3D3D3D"/>
                </a:solidFill>
              </a:rPr>
              <a:t>ABCs </a:t>
            </a:r>
            <a:endParaRPr/>
          </a:p>
        </p:txBody>
      </p:sp>
      <p:sp>
        <p:nvSpPr>
          <p:cNvPr id="201" name="Google Shape;201;p37"/>
          <p:cNvSpPr txBox="1">
            <a:spLocks noGrp="1"/>
          </p:cNvSpPr>
          <p:nvPr>
            <p:ph type="body" idx="1"/>
          </p:nvPr>
        </p:nvSpPr>
        <p:spPr>
          <a:xfrm>
            <a:off x="311700" y="1152475"/>
            <a:ext cx="8520600" cy="3818400"/>
          </a:xfrm>
          <a:prstGeom prst="rect">
            <a:avLst/>
          </a:prstGeom>
        </p:spPr>
        <p:txBody>
          <a:bodyPr spcFirstLastPara="1" wrap="square" lIns="91425" tIns="91425" rIns="91425" bIns="91425" anchor="t" anchorCtr="0">
            <a:noAutofit/>
          </a:bodyPr>
          <a:lstStyle/>
          <a:p>
            <a:pPr marL="0" lvl="0" indent="0" algn="l" rtl="0">
              <a:spcBef>
                <a:spcPts val="500"/>
              </a:spcBef>
              <a:spcAft>
                <a:spcPts val="0"/>
              </a:spcAft>
              <a:buNone/>
            </a:pPr>
            <a:r>
              <a:rPr lang="en" sz="2200" u="sng" dirty="0">
                <a:solidFill>
                  <a:srgbClr val="3D3D3D"/>
                </a:solidFill>
              </a:rPr>
              <a:t>Antecedents: </a:t>
            </a:r>
            <a:r>
              <a:rPr lang="en" sz="2200" dirty="0">
                <a:solidFill>
                  <a:srgbClr val="3D3D3D"/>
                </a:solidFill>
              </a:rPr>
              <a:t>Event </a:t>
            </a:r>
            <a:r>
              <a:rPr lang="en" sz="2200" b="1" u="sng" dirty="0">
                <a:solidFill>
                  <a:srgbClr val="3D3D3D"/>
                </a:solidFill>
              </a:rPr>
              <a:t>before</a:t>
            </a:r>
            <a:r>
              <a:rPr lang="en" sz="2200" dirty="0">
                <a:solidFill>
                  <a:srgbClr val="3D3D3D"/>
                </a:solidFill>
              </a:rPr>
              <a:t> behavior that </a:t>
            </a:r>
            <a:r>
              <a:rPr lang="en" sz="2200" b="1" u="sng" dirty="0">
                <a:solidFill>
                  <a:srgbClr val="3D3D3D"/>
                </a:solidFill>
              </a:rPr>
              <a:t>signals</a:t>
            </a:r>
            <a:r>
              <a:rPr lang="en" sz="2200" dirty="0">
                <a:solidFill>
                  <a:srgbClr val="3D3D3D"/>
                </a:solidFill>
              </a:rPr>
              <a:t> to </a:t>
            </a:r>
            <a:r>
              <a:rPr lang="en" sz="2200" b="1" u="sng" dirty="0">
                <a:solidFill>
                  <a:srgbClr val="3D3D3D"/>
                </a:solidFill>
              </a:rPr>
              <a:t>do</a:t>
            </a:r>
            <a:r>
              <a:rPr lang="en" sz="2200" dirty="0">
                <a:solidFill>
                  <a:srgbClr val="3D3D3D"/>
                </a:solidFill>
              </a:rPr>
              <a:t> or </a:t>
            </a:r>
            <a:r>
              <a:rPr lang="en" sz="2200" b="1" u="sng" dirty="0">
                <a:solidFill>
                  <a:srgbClr val="3D3D3D"/>
                </a:solidFill>
              </a:rPr>
              <a:t>not do </a:t>
            </a:r>
            <a:r>
              <a:rPr lang="en" sz="2200" dirty="0">
                <a:solidFill>
                  <a:srgbClr val="3D3D3D"/>
                </a:solidFill>
              </a:rPr>
              <a:t>certain behaviors</a:t>
            </a:r>
            <a:endParaRPr sz="2200" dirty="0">
              <a:solidFill>
                <a:srgbClr val="3D3D3D"/>
              </a:solidFill>
            </a:endParaRPr>
          </a:p>
          <a:p>
            <a:pPr marL="0" lvl="0" indent="0" algn="l" rtl="0">
              <a:spcBef>
                <a:spcPts val="600"/>
              </a:spcBef>
              <a:spcAft>
                <a:spcPts val="0"/>
              </a:spcAft>
              <a:buNone/>
            </a:pPr>
            <a:r>
              <a:rPr lang="en" sz="2200" u="sng" dirty="0">
                <a:solidFill>
                  <a:srgbClr val="3D3D3D"/>
                </a:solidFill>
              </a:rPr>
              <a:t>Behavior:</a:t>
            </a:r>
            <a:r>
              <a:rPr lang="en" sz="2200" dirty="0">
                <a:solidFill>
                  <a:srgbClr val="3D3D3D"/>
                </a:solidFill>
              </a:rPr>
              <a:t> Anything the student </a:t>
            </a:r>
            <a:r>
              <a:rPr lang="en" sz="2200" b="1" u="sng" dirty="0">
                <a:solidFill>
                  <a:srgbClr val="3D3D3D"/>
                </a:solidFill>
              </a:rPr>
              <a:t>does</a:t>
            </a:r>
            <a:r>
              <a:rPr lang="en" sz="2200" dirty="0">
                <a:solidFill>
                  <a:srgbClr val="3D3D3D"/>
                </a:solidFill>
              </a:rPr>
              <a:t> or </a:t>
            </a:r>
            <a:r>
              <a:rPr lang="en" sz="2200" b="1" u="sng" dirty="0">
                <a:solidFill>
                  <a:srgbClr val="3D3D3D"/>
                </a:solidFill>
              </a:rPr>
              <a:t>says</a:t>
            </a:r>
            <a:endParaRPr sz="2200" b="1" u="sng" dirty="0">
              <a:solidFill>
                <a:srgbClr val="3D3D3D"/>
              </a:solidFill>
            </a:endParaRPr>
          </a:p>
          <a:p>
            <a:pPr marL="0" lvl="0" indent="0" algn="l" rtl="0">
              <a:spcBef>
                <a:spcPts val="600"/>
              </a:spcBef>
              <a:spcAft>
                <a:spcPts val="0"/>
              </a:spcAft>
              <a:buNone/>
            </a:pPr>
            <a:r>
              <a:rPr lang="en" sz="2200" u="sng" dirty="0">
                <a:solidFill>
                  <a:srgbClr val="FF0000"/>
                </a:solidFill>
              </a:rPr>
              <a:t>Consequence:</a:t>
            </a:r>
            <a:r>
              <a:rPr lang="en" sz="2200" dirty="0">
                <a:solidFill>
                  <a:srgbClr val="FF0000"/>
                </a:solidFill>
              </a:rPr>
              <a:t> Event </a:t>
            </a:r>
            <a:r>
              <a:rPr lang="en" sz="2200" b="1" u="sng" dirty="0">
                <a:solidFill>
                  <a:srgbClr val="FF0000"/>
                </a:solidFill>
              </a:rPr>
              <a:t>after</a:t>
            </a:r>
            <a:r>
              <a:rPr lang="en" sz="2200" dirty="0">
                <a:solidFill>
                  <a:srgbClr val="FF0000"/>
                </a:solidFill>
              </a:rPr>
              <a:t> behavior that either </a:t>
            </a:r>
            <a:r>
              <a:rPr lang="en" sz="2200" b="1" u="sng" dirty="0">
                <a:solidFill>
                  <a:srgbClr val="FF0000"/>
                </a:solidFill>
              </a:rPr>
              <a:t>reinforces</a:t>
            </a:r>
            <a:r>
              <a:rPr lang="en" sz="2200" b="1" dirty="0">
                <a:solidFill>
                  <a:srgbClr val="FF0000"/>
                </a:solidFill>
              </a:rPr>
              <a:t> </a:t>
            </a:r>
            <a:r>
              <a:rPr lang="en" sz="2200" dirty="0">
                <a:solidFill>
                  <a:srgbClr val="FF0000"/>
                </a:solidFill>
              </a:rPr>
              <a:t>the behavior, provides </a:t>
            </a:r>
            <a:r>
              <a:rPr lang="en" sz="2200" b="1" u="sng" dirty="0">
                <a:solidFill>
                  <a:srgbClr val="FF0000"/>
                </a:solidFill>
              </a:rPr>
              <a:t>nothing</a:t>
            </a:r>
            <a:r>
              <a:rPr lang="en" sz="2200" dirty="0">
                <a:solidFill>
                  <a:srgbClr val="FF0000"/>
                </a:solidFill>
              </a:rPr>
              <a:t>, or </a:t>
            </a:r>
            <a:r>
              <a:rPr lang="en" sz="2200" b="1" u="sng" dirty="0">
                <a:solidFill>
                  <a:srgbClr val="FF0000"/>
                </a:solidFill>
              </a:rPr>
              <a:t>punishes</a:t>
            </a:r>
            <a:r>
              <a:rPr lang="en" sz="2200" dirty="0">
                <a:solidFill>
                  <a:srgbClr val="FF0000"/>
                </a:solidFill>
              </a:rPr>
              <a:t> the behavior</a:t>
            </a:r>
            <a:endParaRPr sz="2000" dirty="0">
              <a:solidFill>
                <a:srgbClr val="FF0000"/>
              </a:solidFill>
            </a:endParaRPr>
          </a:p>
          <a:p>
            <a:pPr marL="0" lvl="0" indent="0" algn="l" rtl="0">
              <a:spcBef>
                <a:spcPts val="600"/>
              </a:spcBef>
              <a:spcAft>
                <a:spcPts val="0"/>
              </a:spcAft>
              <a:buNone/>
            </a:pPr>
            <a:endParaRPr sz="2400" dirty="0">
              <a:solidFill>
                <a:srgbClr val="3D3D3D"/>
              </a:solidFill>
            </a:endParaRPr>
          </a:p>
          <a:p>
            <a:pPr marL="0" lvl="0" indent="0" algn="l" rtl="0">
              <a:spcBef>
                <a:spcPts val="600"/>
              </a:spcBef>
              <a:spcAft>
                <a:spcPts val="0"/>
              </a:spcAft>
              <a:buNone/>
            </a:pPr>
            <a:r>
              <a:rPr lang="en" sz="2400" dirty="0">
                <a:solidFill>
                  <a:srgbClr val="3D3D3D"/>
                </a:solidFill>
              </a:rPr>
              <a:t>**We teach students to understand when to do a specific behavior and when not to**</a:t>
            </a:r>
            <a:endParaRPr sz="2400" dirty="0">
              <a:solidFill>
                <a:srgbClr val="3D3D3D"/>
              </a:solidFill>
            </a:endParaRPr>
          </a:p>
          <a:p>
            <a:pPr marL="0" lvl="0" indent="0" algn="l" rtl="0">
              <a:spcBef>
                <a:spcPts val="600"/>
              </a:spcBef>
              <a:spcAft>
                <a:spcPts val="1600"/>
              </a:spcAft>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Feedback </a:t>
            </a:r>
            <a:endParaRPr/>
          </a:p>
        </p:txBody>
      </p:sp>
      <p:sp>
        <p:nvSpPr>
          <p:cNvPr id="207" name="Google Shape;207;p3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Clr>
                <a:schemeClr val="dk1"/>
              </a:buClr>
              <a:buSzPts val="1100"/>
              <a:buFont typeface="Arial"/>
              <a:buNone/>
            </a:pPr>
            <a:endParaRPr sz="2400">
              <a:solidFill>
                <a:srgbClr val="3D3D3D"/>
              </a:solidFill>
            </a:endParaRPr>
          </a:p>
          <a:p>
            <a:pPr marL="457200" lvl="0" indent="-368300" algn="l" rtl="0">
              <a:spcBef>
                <a:spcPts val="600"/>
              </a:spcBef>
              <a:spcAft>
                <a:spcPts val="0"/>
              </a:spcAft>
              <a:buClr>
                <a:srgbClr val="3D3D3D"/>
              </a:buClr>
              <a:buSzPts val="2200"/>
              <a:buChar char="●"/>
            </a:pPr>
            <a:r>
              <a:rPr lang="en" sz="2200">
                <a:solidFill>
                  <a:srgbClr val="3D3D3D"/>
                </a:solidFill>
              </a:rPr>
              <a:t>Students need to access positive feedback/reinforcement for accurate responses.</a:t>
            </a:r>
            <a:endParaRPr sz="2200">
              <a:solidFill>
                <a:srgbClr val="3D3D3D"/>
              </a:solidFill>
            </a:endParaRPr>
          </a:p>
          <a:p>
            <a:pPr marL="457200" lvl="0" indent="-368300" algn="l" rtl="0">
              <a:spcBef>
                <a:spcPts val="0"/>
              </a:spcBef>
              <a:spcAft>
                <a:spcPts val="0"/>
              </a:spcAft>
              <a:buClr>
                <a:srgbClr val="3D3D3D"/>
              </a:buClr>
              <a:buSzPts val="2200"/>
              <a:buChar char="●"/>
            </a:pPr>
            <a:r>
              <a:rPr lang="en" sz="2200">
                <a:solidFill>
                  <a:srgbClr val="3D3D3D"/>
                </a:solidFill>
              </a:rPr>
              <a:t>Inaccurate responses should be immediately corrected using an effective prompt.</a:t>
            </a:r>
            <a:endParaRPr sz="2200">
              <a:solidFill>
                <a:srgbClr val="3D3D3D"/>
              </a:solidFill>
            </a:endParaRPr>
          </a:p>
          <a:p>
            <a:pPr marL="0" lvl="0" indent="0" algn="l" rtl="0">
              <a:spcBef>
                <a:spcPts val="600"/>
              </a:spcBef>
              <a:spcAft>
                <a:spcPts val="160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39"/>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Positive Feedback</a:t>
            </a:r>
            <a:endParaRPr/>
          </a:p>
        </p:txBody>
      </p:sp>
      <p:sp>
        <p:nvSpPr>
          <p:cNvPr id="213" name="Google Shape;213;p39"/>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Clr>
                <a:srgbClr val="3D3D3D"/>
              </a:buClr>
              <a:buSzPts val="2400"/>
              <a:buChar char="●"/>
            </a:pPr>
            <a:r>
              <a:rPr lang="en" sz="2400">
                <a:solidFill>
                  <a:srgbClr val="3D3D3D"/>
                </a:solidFill>
              </a:rPr>
              <a:t>Students need feedback to understand what was correct and what was incorrect</a:t>
            </a:r>
            <a:endParaRPr sz="2200">
              <a:solidFill>
                <a:srgbClr val="3D3D3D"/>
              </a:solidFill>
            </a:endParaRPr>
          </a:p>
          <a:p>
            <a:pPr marL="914400" lvl="1" indent="-368300" algn="l" rtl="0">
              <a:spcBef>
                <a:spcPts val="0"/>
              </a:spcBef>
              <a:spcAft>
                <a:spcPts val="0"/>
              </a:spcAft>
              <a:buClr>
                <a:srgbClr val="3D3D3D"/>
              </a:buClr>
              <a:buSzPts val="2200"/>
              <a:buChar char="○"/>
            </a:pPr>
            <a:r>
              <a:rPr lang="en" sz="2200">
                <a:solidFill>
                  <a:srgbClr val="3D3D3D"/>
                </a:solidFill>
              </a:rPr>
              <a:t>Provide immediately</a:t>
            </a:r>
            <a:endParaRPr sz="2200">
              <a:solidFill>
                <a:srgbClr val="3D3D3D"/>
              </a:solidFill>
            </a:endParaRPr>
          </a:p>
          <a:p>
            <a:pPr marL="914400" lvl="1" indent="-368300" algn="l" rtl="0">
              <a:spcBef>
                <a:spcPts val="0"/>
              </a:spcBef>
              <a:spcAft>
                <a:spcPts val="0"/>
              </a:spcAft>
              <a:buClr>
                <a:srgbClr val="3D3D3D"/>
              </a:buClr>
              <a:buSzPts val="2200"/>
              <a:buChar char="○"/>
            </a:pPr>
            <a:r>
              <a:rPr lang="en" sz="2200">
                <a:solidFill>
                  <a:srgbClr val="3D3D3D"/>
                </a:solidFill>
              </a:rPr>
              <a:t>Be specific: </a:t>
            </a:r>
            <a:r>
              <a:rPr lang="en" sz="2200" i="1">
                <a:solidFill>
                  <a:srgbClr val="3D3D3D"/>
                </a:solidFill>
              </a:rPr>
              <a:t>“Correct the answer to number 1 is b!”</a:t>
            </a:r>
            <a:endParaRPr sz="2200" i="1">
              <a:solidFill>
                <a:srgbClr val="3D3D3D"/>
              </a:solidFill>
            </a:endParaRPr>
          </a:p>
          <a:p>
            <a:pPr marL="914400" lvl="1" indent="-368300" algn="l" rtl="0">
              <a:spcBef>
                <a:spcPts val="0"/>
              </a:spcBef>
              <a:spcAft>
                <a:spcPts val="0"/>
              </a:spcAft>
              <a:buClr>
                <a:srgbClr val="3D3D3D"/>
              </a:buClr>
              <a:buSzPts val="2200"/>
              <a:buChar char="○"/>
            </a:pPr>
            <a:r>
              <a:rPr lang="en" sz="2200">
                <a:solidFill>
                  <a:srgbClr val="3D3D3D"/>
                </a:solidFill>
              </a:rPr>
              <a:t>Be genuine</a:t>
            </a:r>
            <a:endParaRPr sz="2200">
              <a:solidFill>
                <a:srgbClr val="3D3D3D"/>
              </a:solidFill>
            </a:endParaRPr>
          </a:p>
          <a:p>
            <a:pPr marL="914400" lvl="1" indent="-368300" algn="l" rtl="0">
              <a:spcBef>
                <a:spcPts val="0"/>
              </a:spcBef>
              <a:spcAft>
                <a:spcPts val="0"/>
              </a:spcAft>
              <a:buClr>
                <a:srgbClr val="3D3D3D"/>
              </a:buClr>
              <a:buSzPts val="2200"/>
              <a:buChar char="○"/>
            </a:pPr>
            <a:r>
              <a:rPr lang="en" sz="2200">
                <a:solidFill>
                  <a:srgbClr val="3D3D3D"/>
                </a:solidFill>
              </a:rPr>
              <a:t>Give individual feedback: </a:t>
            </a:r>
            <a:r>
              <a:rPr lang="en" sz="2200" i="1">
                <a:solidFill>
                  <a:srgbClr val="3D3D3D"/>
                </a:solidFill>
              </a:rPr>
              <a:t>“Jamie, you are right! 4 x 2 = 8.”</a:t>
            </a:r>
            <a:endParaRPr sz="2200" i="1">
              <a:solidFill>
                <a:srgbClr val="3D3D3D"/>
              </a:solidFill>
            </a:endParaRPr>
          </a:p>
          <a:p>
            <a:pPr marL="914400" lvl="1" indent="-368300" algn="l" rtl="0">
              <a:spcBef>
                <a:spcPts val="0"/>
              </a:spcBef>
              <a:spcAft>
                <a:spcPts val="0"/>
              </a:spcAft>
              <a:buClr>
                <a:srgbClr val="3D3D3D"/>
              </a:buClr>
              <a:buSzPts val="2200"/>
              <a:buChar char="○"/>
            </a:pPr>
            <a:r>
              <a:rPr lang="en" sz="2200">
                <a:solidFill>
                  <a:srgbClr val="3D3D3D"/>
                </a:solidFill>
              </a:rPr>
              <a:t>Give group feedback: </a:t>
            </a:r>
            <a:r>
              <a:rPr lang="en" sz="2200" i="1">
                <a:solidFill>
                  <a:srgbClr val="3D3D3D"/>
                </a:solidFill>
              </a:rPr>
              <a:t>“Right! 4 x 2 = 8.”</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0"/>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r>
              <a:rPr lang="en-US" sz="3200" dirty="0">
                <a:solidFill>
                  <a:srgbClr val="3D3D3D"/>
                </a:solidFill>
              </a:rPr>
              <a:t>Example:</a:t>
            </a:r>
            <a:br>
              <a:rPr lang="en-US" sz="3200" dirty="0">
                <a:solidFill>
                  <a:srgbClr val="3D3D3D"/>
                </a:solidFill>
              </a:rPr>
            </a:br>
            <a:endParaRPr dirty="0"/>
          </a:p>
        </p:txBody>
      </p:sp>
      <p:sp>
        <p:nvSpPr>
          <p:cNvPr id="219" name="Google Shape;219;p40"/>
          <p:cNvSpPr txBox="1">
            <a:spLocks noGrp="1"/>
          </p:cNvSpPr>
          <p:nvPr>
            <p:ph type="body" idx="1"/>
          </p:nvPr>
        </p:nvSpPr>
        <p:spPr>
          <a:xfrm>
            <a:off x="311700" y="1201050"/>
            <a:ext cx="8520600" cy="3416400"/>
          </a:xfrm>
          <a:prstGeom prst="rect">
            <a:avLst/>
          </a:prstGeom>
        </p:spPr>
        <p:txBody>
          <a:bodyPr spcFirstLastPara="1" wrap="square" lIns="91425" tIns="91425" rIns="91425" bIns="91425" anchor="t" anchorCtr="0">
            <a:noAutofit/>
          </a:bodyPr>
          <a:lstStyle/>
          <a:p>
            <a:pPr marL="0" lvl="0" indent="0" algn="l" rtl="0">
              <a:spcBef>
                <a:spcPts val="600"/>
              </a:spcBef>
              <a:spcAft>
                <a:spcPts val="0"/>
              </a:spcAft>
              <a:buNone/>
            </a:pPr>
            <a:r>
              <a:rPr lang="en" sz="2200" dirty="0" smtClean="0">
                <a:solidFill>
                  <a:srgbClr val="ED8428"/>
                </a:solidFill>
              </a:rPr>
              <a:t>A</a:t>
            </a:r>
            <a:r>
              <a:rPr lang="en" sz="2200" dirty="0">
                <a:solidFill>
                  <a:srgbClr val="ED8428"/>
                </a:solidFill>
              </a:rPr>
              <a:t>:  See familiar person</a:t>
            </a:r>
            <a:endParaRPr sz="2200" dirty="0">
              <a:solidFill>
                <a:srgbClr val="ED8428"/>
              </a:solidFill>
            </a:endParaRPr>
          </a:p>
          <a:p>
            <a:pPr marL="0" lvl="0" indent="0" algn="l" rtl="0">
              <a:spcBef>
                <a:spcPts val="600"/>
              </a:spcBef>
              <a:spcAft>
                <a:spcPts val="0"/>
              </a:spcAft>
              <a:buNone/>
            </a:pPr>
            <a:r>
              <a:rPr lang="en" sz="2200" dirty="0">
                <a:solidFill>
                  <a:srgbClr val="ED8428"/>
                </a:solidFill>
              </a:rPr>
              <a:t>B:  Say “Hi Rachel!”</a:t>
            </a:r>
            <a:endParaRPr sz="2200" dirty="0">
              <a:solidFill>
                <a:srgbClr val="ED8428"/>
              </a:solidFill>
            </a:endParaRPr>
          </a:p>
          <a:p>
            <a:pPr marL="0" lvl="0" indent="0" algn="l" rtl="0">
              <a:spcBef>
                <a:spcPts val="600"/>
              </a:spcBef>
              <a:spcAft>
                <a:spcPts val="0"/>
              </a:spcAft>
              <a:buNone/>
            </a:pPr>
            <a:r>
              <a:rPr lang="en" sz="2200" dirty="0">
                <a:solidFill>
                  <a:srgbClr val="ED8428"/>
                </a:solidFill>
              </a:rPr>
              <a:t>C:  Hazel waves back but does not say her name is not Rachel</a:t>
            </a:r>
            <a:endParaRPr sz="2400" dirty="0">
              <a:solidFill>
                <a:srgbClr val="3D3D3D"/>
              </a:solidFill>
            </a:endParaRPr>
          </a:p>
          <a:p>
            <a:pPr marL="0" lvl="0" indent="0" algn="l" rtl="0">
              <a:spcBef>
                <a:spcPts val="600"/>
              </a:spcBef>
              <a:spcAft>
                <a:spcPts val="0"/>
              </a:spcAft>
              <a:buClr>
                <a:schemeClr val="dk1"/>
              </a:buClr>
              <a:buSzPts val="1100"/>
              <a:buFont typeface="Arial"/>
              <a:buNone/>
            </a:pPr>
            <a:r>
              <a:rPr lang="en" sz="2400" dirty="0">
                <a:solidFill>
                  <a:srgbClr val="3D3D3D"/>
                </a:solidFill>
              </a:rPr>
              <a:t>What is likely to happen next time? Why?</a:t>
            </a:r>
            <a:endParaRPr sz="2400" dirty="0">
              <a:solidFill>
                <a:srgbClr val="3D3D3D"/>
              </a:solidFill>
            </a:endParaRPr>
          </a:p>
          <a:p>
            <a:pPr marL="0" lvl="0" indent="0" algn="l" rtl="0">
              <a:spcBef>
                <a:spcPts val="600"/>
              </a:spcBef>
              <a:spcAft>
                <a:spcPts val="0"/>
              </a:spcAft>
              <a:buClr>
                <a:schemeClr val="dk1"/>
              </a:buClr>
              <a:buSzPts val="1100"/>
              <a:buFont typeface="Arial"/>
              <a:buNone/>
            </a:pPr>
            <a:r>
              <a:rPr lang="en" sz="2400" dirty="0">
                <a:solidFill>
                  <a:srgbClr val="3D3D3D"/>
                </a:solidFill>
              </a:rPr>
              <a:t>The error was never corrected. Now this person is practicing errors…</a:t>
            </a:r>
            <a:endParaRPr sz="2400" dirty="0">
              <a:solidFill>
                <a:srgbClr val="3D3D3D"/>
              </a:solidFill>
            </a:endParaRPr>
          </a:p>
          <a:p>
            <a:pPr marL="0" lvl="0" indent="0" algn="l" rtl="0">
              <a:spcBef>
                <a:spcPts val="600"/>
              </a:spcBef>
              <a:spcAft>
                <a:spcPts val="1600"/>
              </a:spcAft>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41"/>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000000"/>
                </a:solidFill>
              </a:rPr>
              <a:t>Corrective Feedback </a:t>
            </a:r>
            <a:endParaRPr sz="2400">
              <a:solidFill>
                <a:srgbClr val="000000"/>
              </a:solidFill>
            </a:endParaRPr>
          </a:p>
        </p:txBody>
      </p:sp>
      <p:sp>
        <p:nvSpPr>
          <p:cNvPr id="225" name="Google Shape;225;p41"/>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68300" algn="l" rtl="0">
              <a:spcBef>
                <a:spcPts val="500"/>
              </a:spcBef>
              <a:spcAft>
                <a:spcPts val="0"/>
              </a:spcAft>
              <a:buClr>
                <a:srgbClr val="3D3D3D"/>
              </a:buClr>
              <a:buSzPts val="2200"/>
              <a:buChar char="●"/>
            </a:pPr>
            <a:r>
              <a:rPr lang="en" sz="2200">
                <a:solidFill>
                  <a:srgbClr val="3D3D3D"/>
                </a:solidFill>
              </a:rPr>
              <a:t>Use when students inaccurately respond</a:t>
            </a:r>
            <a:endParaRPr sz="2200">
              <a:solidFill>
                <a:srgbClr val="3D3D3D"/>
              </a:solidFill>
            </a:endParaRPr>
          </a:p>
          <a:p>
            <a:pPr marL="457200" lvl="0" indent="-342900" algn="l" rtl="0">
              <a:spcBef>
                <a:spcPts val="0"/>
              </a:spcBef>
              <a:spcAft>
                <a:spcPts val="0"/>
              </a:spcAft>
              <a:buSzPts val="1800"/>
              <a:buChar char="●"/>
            </a:pPr>
            <a:r>
              <a:rPr lang="en" sz="2200">
                <a:solidFill>
                  <a:srgbClr val="3D3D3D"/>
                </a:solidFill>
              </a:rPr>
              <a:t>Provide immediately, we don’t want to practice errors!</a:t>
            </a:r>
            <a:endParaRPr sz="2200">
              <a:solidFill>
                <a:srgbClr val="3D3D3D"/>
              </a:solidFill>
            </a:endParaRPr>
          </a:p>
          <a:p>
            <a:pPr marL="457200" lvl="0" indent="-342900" algn="l" rtl="0">
              <a:spcBef>
                <a:spcPts val="0"/>
              </a:spcBef>
              <a:spcAft>
                <a:spcPts val="0"/>
              </a:spcAft>
              <a:buSzPts val="1800"/>
              <a:buChar char="●"/>
            </a:pPr>
            <a:r>
              <a:rPr lang="en" sz="2200">
                <a:solidFill>
                  <a:srgbClr val="3D3D3D"/>
                </a:solidFill>
              </a:rPr>
              <a:t>Restate the question and the correct answer</a:t>
            </a:r>
            <a:endParaRPr sz="2200">
              <a:solidFill>
                <a:srgbClr val="3D3D3D"/>
              </a:solidFill>
            </a:endParaRPr>
          </a:p>
          <a:p>
            <a:pPr marL="914400" lvl="1" indent="-317500" algn="l" rtl="0">
              <a:spcBef>
                <a:spcPts val="0"/>
              </a:spcBef>
              <a:spcAft>
                <a:spcPts val="0"/>
              </a:spcAft>
              <a:buSzPts val="1400"/>
              <a:buChar char="○"/>
            </a:pPr>
            <a:r>
              <a:rPr lang="en" sz="1850">
                <a:solidFill>
                  <a:srgbClr val="000000"/>
                </a:solidFill>
              </a:rPr>
              <a:t>“</a:t>
            </a:r>
            <a:r>
              <a:rPr lang="en" sz="2000" i="1">
                <a:solidFill>
                  <a:srgbClr val="3D3D3D"/>
                </a:solidFill>
              </a:rPr>
              <a:t>The capital of Minnesota is St. Paul”</a:t>
            </a:r>
            <a:endParaRPr sz="2000" i="1">
              <a:solidFill>
                <a:srgbClr val="3D3D3D"/>
              </a:solidFill>
            </a:endParaRPr>
          </a:p>
          <a:p>
            <a:pPr marL="457200" lvl="0" indent="-342900" algn="l" rtl="0">
              <a:spcBef>
                <a:spcPts val="0"/>
              </a:spcBef>
              <a:spcAft>
                <a:spcPts val="0"/>
              </a:spcAft>
              <a:buSzPts val="1800"/>
              <a:buChar char="●"/>
            </a:pPr>
            <a:r>
              <a:rPr lang="en" sz="2200">
                <a:solidFill>
                  <a:srgbClr val="3D3D3D"/>
                </a:solidFill>
              </a:rPr>
              <a:t>Have the students practice the correct response with you.</a:t>
            </a:r>
            <a:endParaRPr sz="2200">
              <a:solidFill>
                <a:srgbClr val="3D3D3D"/>
              </a:solidFill>
            </a:endParaRPr>
          </a:p>
          <a:p>
            <a:pPr marL="914400" lvl="1" indent="-317500" algn="l" rtl="0">
              <a:spcBef>
                <a:spcPts val="0"/>
              </a:spcBef>
              <a:spcAft>
                <a:spcPts val="0"/>
              </a:spcAft>
              <a:buSzPts val="1400"/>
              <a:buChar char="○"/>
            </a:pPr>
            <a:r>
              <a:rPr lang="en" sz="2000" i="1">
                <a:solidFill>
                  <a:srgbClr val="3D3D3D"/>
                </a:solidFill>
              </a:rPr>
              <a:t>“Alright all together, the capital of Minnesota is St. Paul”</a:t>
            </a:r>
            <a:endParaRPr sz="2000" i="1">
              <a:solidFill>
                <a:srgbClr val="3D3D3D"/>
              </a:solidFill>
            </a:endParaRPr>
          </a:p>
          <a:p>
            <a:pPr marL="0" lvl="0" indent="0" algn="l" rtl="0">
              <a:spcBef>
                <a:spcPts val="600"/>
              </a:spcBef>
              <a:spcAft>
                <a:spcPts val="0"/>
              </a:spcAft>
              <a:buNone/>
            </a:pPr>
            <a:endParaRPr sz="2200">
              <a:solidFill>
                <a:srgbClr val="3D3D3D"/>
              </a:solidFill>
            </a:endParaRPr>
          </a:p>
          <a:p>
            <a:pPr marL="0" lvl="0" indent="0" algn="l" rtl="0">
              <a:spcBef>
                <a:spcPts val="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 # 1: Preventing</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2"/>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Corrective Feedback Cont.</a:t>
            </a:r>
            <a:endParaRPr/>
          </a:p>
        </p:txBody>
      </p:sp>
      <p:sp>
        <p:nvSpPr>
          <p:cNvPr id="231" name="Google Shape;231;p42"/>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68300" algn="l" rtl="0">
              <a:spcBef>
                <a:spcPts val="500"/>
              </a:spcBef>
              <a:spcAft>
                <a:spcPts val="0"/>
              </a:spcAft>
              <a:buClr>
                <a:srgbClr val="3D3D3D"/>
              </a:buClr>
              <a:buSzPts val="2200"/>
              <a:buChar char="●"/>
            </a:pPr>
            <a:r>
              <a:rPr lang="en" sz="2200">
                <a:solidFill>
                  <a:srgbClr val="3D3D3D"/>
                </a:solidFill>
              </a:rPr>
              <a:t>Move on to something else for a couple responses</a:t>
            </a:r>
            <a:endParaRPr sz="2400">
              <a:solidFill>
                <a:srgbClr val="3D3D3D"/>
              </a:solidFill>
            </a:endParaRPr>
          </a:p>
          <a:p>
            <a:pPr marL="914400" lvl="1" indent="-368300" algn="l" rtl="0">
              <a:spcBef>
                <a:spcPts val="0"/>
              </a:spcBef>
              <a:spcAft>
                <a:spcPts val="0"/>
              </a:spcAft>
              <a:buClr>
                <a:srgbClr val="3D3D3D"/>
              </a:buClr>
              <a:buSzPts val="2200"/>
              <a:buChar char="○"/>
            </a:pPr>
            <a:r>
              <a:rPr lang="en" sz="2000" i="1">
                <a:solidFill>
                  <a:srgbClr val="3D3D3D"/>
                </a:solidFill>
              </a:rPr>
              <a:t>“What states are next to South Dakota?”</a:t>
            </a:r>
            <a:endParaRPr sz="2000" i="1">
              <a:solidFill>
                <a:srgbClr val="3D3D3D"/>
              </a:solidFill>
            </a:endParaRPr>
          </a:p>
          <a:p>
            <a:pPr marL="457200" lvl="0" indent="-368300" algn="l" rtl="0">
              <a:spcBef>
                <a:spcPts val="0"/>
              </a:spcBef>
              <a:spcAft>
                <a:spcPts val="0"/>
              </a:spcAft>
              <a:buClr>
                <a:srgbClr val="3D3D3D"/>
              </a:buClr>
              <a:buSzPts val="2200"/>
              <a:buChar char="●"/>
            </a:pPr>
            <a:r>
              <a:rPr lang="en" sz="2200">
                <a:solidFill>
                  <a:srgbClr val="3D3D3D"/>
                </a:solidFill>
              </a:rPr>
              <a:t>Come back and check for accuracy.</a:t>
            </a:r>
            <a:endParaRPr sz="2200">
              <a:solidFill>
                <a:srgbClr val="3D3D3D"/>
              </a:solidFill>
            </a:endParaRPr>
          </a:p>
          <a:p>
            <a:pPr marL="914400" lvl="1" indent="-368300" algn="l" rtl="0">
              <a:spcBef>
                <a:spcPts val="0"/>
              </a:spcBef>
              <a:spcAft>
                <a:spcPts val="0"/>
              </a:spcAft>
              <a:buClr>
                <a:srgbClr val="3D3D3D"/>
              </a:buClr>
              <a:buSzPts val="2200"/>
              <a:buChar char="○"/>
            </a:pPr>
            <a:r>
              <a:rPr lang="en" sz="2000" i="1">
                <a:solidFill>
                  <a:srgbClr val="3D3D3D"/>
                </a:solidFill>
              </a:rPr>
              <a:t>“Class what is the capital of Minnesota?”</a:t>
            </a:r>
            <a:endParaRPr sz="2000" i="1">
              <a:solidFill>
                <a:srgbClr val="3D3D3D"/>
              </a:solidFill>
            </a:endParaRPr>
          </a:p>
          <a:p>
            <a:pPr marL="0" lvl="0" indent="0" algn="l" rtl="0">
              <a:spcBef>
                <a:spcPts val="600"/>
              </a:spcBef>
              <a:spcAft>
                <a:spcPts val="1600"/>
              </a:spcAft>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43"/>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Discussion</a:t>
            </a:r>
            <a:endParaRPr/>
          </a:p>
        </p:txBody>
      </p:sp>
      <p:sp>
        <p:nvSpPr>
          <p:cNvPr id="237" name="Google Shape;237;p43"/>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Feedback provides information about skill performance</a:t>
            </a:r>
            <a:endParaRPr/>
          </a:p>
          <a:p>
            <a:pPr marL="457200" lvl="0" indent="-342900" algn="l" rtl="0">
              <a:spcBef>
                <a:spcPts val="0"/>
              </a:spcBef>
              <a:spcAft>
                <a:spcPts val="0"/>
              </a:spcAft>
              <a:buSzPts val="1800"/>
              <a:buChar char="●"/>
            </a:pPr>
            <a:r>
              <a:rPr lang="en"/>
              <a:t>Is this enough to promote and maintain skill use?</a:t>
            </a:r>
            <a:endParaRPr/>
          </a:p>
          <a:p>
            <a:pPr marL="914400" lvl="1" indent="-317500" algn="l" rtl="0">
              <a:spcBef>
                <a:spcPts val="0"/>
              </a:spcBef>
              <a:spcAft>
                <a:spcPts val="0"/>
              </a:spcAft>
              <a:buSzPts val="1400"/>
              <a:buChar char="○"/>
            </a:pPr>
            <a:r>
              <a:rPr lang="en"/>
              <a:t>Why or why not?</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Promote versus Maintain </a:t>
            </a:r>
            <a:endParaRPr/>
          </a:p>
        </p:txBody>
      </p:sp>
      <p:sp>
        <p:nvSpPr>
          <p:cNvPr id="243" name="Google Shape;243;p4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dirty="0"/>
              <a:t>Immediate and dense reinforcement schedules during teaching increase likelihood of replacement skill use = </a:t>
            </a:r>
            <a:r>
              <a:rPr lang="en" i="1" u="sng" dirty="0"/>
              <a:t>Promote</a:t>
            </a:r>
            <a:endParaRPr i="1" u="sng" dirty="0"/>
          </a:p>
          <a:p>
            <a:pPr marL="457200" lvl="0" indent="-342900" algn="l" rtl="0">
              <a:spcBef>
                <a:spcPts val="0"/>
              </a:spcBef>
              <a:spcAft>
                <a:spcPts val="0"/>
              </a:spcAft>
              <a:buSzPts val="1800"/>
              <a:buChar char="●"/>
            </a:pPr>
            <a:r>
              <a:rPr lang="en" dirty="0"/>
              <a:t>Reinforcement is required for use of skill to </a:t>
            </a:r>
            <a:r>
              <a:rPr lang="en" i="1" u="sng" dirty="0"/>
              <a:t>maintain</a:t>
            </a:r>
            <a:r>
              <a:rPr lang="en" dirty="0"/>
              <a:t> over time</a:t>
            </a:r>
            <a:endParaRPr dirty="0"/>
          </a:p>
          <a:p>
            <a:pPr marL="457200" lvl="0" indent="-342900" algn="l" rtl="0">
              <a:spcBef>
                <a:spcPts val="0"/>
              </a:spcBef>
              <a:spcAft>
                <a:spcPts val="0"/>
              </a:spcAft>
              <a:buSzPts val="1800"/>
              <a:buChar char="●"/>
            </a:pPr>
            <a:r>
              <a:rPr lang="en" dirty="0"/>
              <a:t>Lack of reinforcement or fading reinforcement too quickly: </a:t>
            </a:r>
            <a:endParaRPr dirty="0"/>
          </a:p>
          <a:p>
            <a:pPr marL="914400" lvl="1" indent="-317500" algn="l" rtl="0">
              <a:spcBef>
                <a:spcPts val="0"/>
              </a:spcBef>
              <a:spcAft>
                <a:spcPts val="0"/>
              </a:spcAft>
              <a:buSzPts val="1400"/>
              <a:buChar char="○"/>
            </a:pPr>
            <a:r>
              <a:rPr lang="en" dirty="0"/>
              <a:t>Decrease likelihood of replacement skill use </a:t>
            </a:r>
            <a:endParaRPr dirty="0"/>
          </a:p>
          <a:p>
            <a:pPr marL="914400" lvl="1" indent="-317500" algn="l" rtl="0">
              <a:spcBef>
                <a:spcPts val="0"/>
              </a:spcBef>
              <a:spcAft>
                <a:spcPts val="0"/>
              </a:spcAft>
              <a:buSzPts val="1400"/>
              <a:buChar char="○"/>
            </a:pPr>
            <a:r>
              <a:rPr lang="en" dirty="0"/>
              <a:t>Increase in challenging behavior </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Questions?</a:t>
            </a:r>
            <a:endParaRPr/>
          </a:p>
        </p:txBody>
      </p:sp>
      <p:sp>
        <p:nvSpPr>
          <p:cNvPr id="249" name="Google Shape;249;p45"/>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References</a:t>
            </a:r>
            <a:endParaRPr/>
          </a:p>
        </p:txBody>
      </p:sp>
      <p:sp>
        <p:nvSpPr>
          <p:cNvPr id="255" name="Google Shape;255;p46"/>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222222"/>
                </a:solidFill>
              </a:rPr>
              <a:t>Kern, L., &amp; Clemens, N. H. (2007). Antecedent strategies to promote appropriate classroom behavior. </a:t>
            </a:r>
            <a:r>
              <a:rPr lang="en" i="1">
                <a:solidFill>
                  <a:srgbClr val="222222"/>
                </a:solidFill>
              </a:rPr>
              <a:t>Psychology in the Schools</a:t>
            </a:r>
            <a:r>
              <a:rPr lang="en">
                <a:solidFill>
                  <a:srgbClr val="222222"/>
                </a:solidFill>
              </a:rPr>
              <a:t>, </a:t>
            </a:r>
            <a:r>
              <a:rPr lang="en" i="1">
                <a:solidFill>
                  <a:srgbClr val="222222"/>
                </a:solidFill>
              </a:rPr>
              <a:t>44</a:t>
            </a:r>
            <a:r>
              <a:rPr lang="en">
                <a:solidFill>
                  <a:srgbClr val="222222"/>
                </a:solidFill>
              </a:rPr>
              <a:t>(1), 65-75.</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Preventing with Antecedent Interventions</a:t>
            </a:r>
            <a:endParaRPr/>
          </a:p>
        </p:txBody>
      </p:sp>
      <p:sp>
        <p:nvSpPr>
          <p:cNvPr id="77" name="Google Shape;77;p16"/>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Interventions that alter environmental events to help decrease challenging behavior and increase desirable behavior </a:t>
            </a:r>
            <a:endParaRPr/>
          </a:p>
          <a:p>
            <a:pPr marL="457200" lvl="0" indent="-342900" algn="l" rtl="0">
              <a:spcBef>
                <a:spcPts val="0"/>
              </a:spcBef>
              <a:spcAft>
                <a:spcPts val="0"/>
              </a:spcAft>
              <a:buSzPts val="1800"/>
              <a:buChar char="-"/>
            </a:pPr>
            <a:r>
              <a:rPr lang="en"/>
              <a:t>Implementing these interventions can quickly reduce problem behavior</a:t>
            </a:r>
            <a:endParaRPr/>
          </a:p>
          <a:p>
            <a:pPr marL="457200" lvl="0" indent="-342900" algn="l" rtl="0">
              <a:spcBef>
                <a:spcPts val="0"/>
              </a:spcBef>
              <a:spcAft>
                <a:spcPts val="0"/>
              </a:spcAft>
              <a:buSzPts val="1800"/>
              <a:buChar char="-"/>
            </a:pPr>
            <a:r>
              <a:rPr lang="en"/>
              <a:t>Allows for observing the environment and making changes to help decrease challenging behavior </a:t>
            </a:r>
            <a:endParaRPr/>
          </a:p>
          <a:p>
            <a:pPr marL="457200" lvl="0" indent="-342900" algn="l" rtl="0">
              <a:spcBef>
                <a:spcPts val="0"/>
              </a:spcBef>
              <a:spcAft>
                <a:spcPts val="0"/>
              </a:spcAft>
              <a:buSzPts val="1800"/>
              <a:buChar char="-"/>
            </a:pPr>
            <a:r>
              <a:rPr lang="en"/>
              <a:t>Enhances the instructional environment </a:t>
            </a:r>
            <a:endParaRPr/>
          </a:p>
          <a:p>
            <a:pPr marL="457200" lvl="0" indent="-342900" algn="l" rtl="0">
              <a:spcBef>
                <a:spcPts val="0"/>
              </a:spcBef>
              <a:spcAft>
                <a:spcPts val="0"/>
              </a:spcAft>
              <a:buSzPts val="1800"/>
              <a:buChar char="-"/>
            </a:pPr>
            <a:r>
              <a:rPr lang="en"/>
              <a:t>Should be combined with skill instruction and strategies for responding to problem behavior</a:t>
            </a:r>
            <a:endParaRPr/>
          </a:p>
          <a:p>
            <a:pPr marL="457200" lvl="0" indent="-342900" algn="l" rtl="0">
              <a:spcBef>
                <a:spcPts val="0"/>
              </a:spcBef>
              <a:spcAft>
                <a:spcPts val="0"/>
              </a:spcAft>
              <a:buSzPts val="1800"/>
              <a:buChar char="-"/>
            </a:pPr>
            <a:r>
              <a:rPr lang="en"/>
              <a:t>Can be implemented as class-wide or individualized </a:t>
            </a:r>
            <a:endParaRPr/>
          </a:p>
          <a:p>
            <a:pPr marL="0" lvl="0" indent="0" algn="l" rtl="0">
              <a:spcBef>
                <a:spcPts val="1600"/>
              </a:spcBef>
              <a:spcAft>
                <a:spcPts val="160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Class-Wide Interventions</a:t>
            </a:r>
            <a:endParaRPr/>
          </a:p>
        </p:txBody>
      </p:sp>
      <p:sp>
        <p:nvSpPr>
          <p:cNvPr id="83" name="Google Shape;83;p17"/>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Seek to establish a classroom that sets students up for success</a:t>
            </a:r>
            <a:endParaRPr/>
          </a:p>
          <a:p>
            <a:pPr marL="914400" lvl="1" indent="-317500" algn="l" rtl="0">
              <a:spcBef>
                <a:spcPts val="0"/>
              </a:spcBef>
              <a:spcAft>
                <a:spcPts val="0"/>
              </a:spcAft>
              <a:buSzPts val="1400"/>
              <a:buChar char="-"/>
            </a:pPr>
            <a:r>
              <a:rPr lang="en"/>
              <a:t>Positive, orderly, predictable and motivating </a:t>
            </a:r>
            <a:endParaRPr/>
          </a:p>
          <a:p>
            <a:pPr marL="457200" lvl="0" indent="-342900" algn="l" rtl="0">
              <a:spcBef>
                <a:spcPts val="0"/>
              </a:spcBef>
              <a:spcAft>
                <a:spcPts val="0"/>
              </a:spcAft>
              <a:buSzPts val="1800"/>
              <a:buChar char="-"/>
            </a:pPr>
            <a:r>
              <a:rPr lang="en"/>
              <a:t>Examples:</a:t>
            </a:r>
            <a:endParaRPr/>
          </a:p>
          <a:p>
            <a:pPr marL="914400" lvl="1" indent="-317500" algn="l" rtl="0">
              <a:spcBef>
                <a:spcPts val="0"/>
              </a:spcBef>
              <a:spcAft>
                <a:spcPts val="0"/>
              </a:spcAft>
              <a:buSzPts val="1400"/>
              <a:buChar char="-"/>
            </a:pPr>
            <a:r>
              <a:rPr lang="en"/>
              <a:t>Clear Rules and Expectations</a:t>
            </a:r>
            <a:endParaRPr/>
          </a:p>
          <a:p>
            <a:pPr marL="914400" lvl="1" indent="-317500" algn="l" rtl="0">
              <a:spcBef>
                <a:spcPts val="0"/>
              </a:spcBef>
              <a:spcAft>
                <a:spcPts val="0"/>
              </a:spcAft>
              <a:buSzPts val="1400"/>
              <a:buChar char="-"/>
            </a:pPr>
            <a:r>
              <a:rPr lang="en"/>
              <a:t>Increasing Predictability</a:t>
            </a:r>
            <a:endParaRPr/>
          </a:p>
          <a:p>
            <a:pPr marL="914400" lvl="1" indent="-317500" algn="l" rtl="0">
              <a:spcBef>
                <a:spcPts val="0"/>
              </a:spcBef>
              <a:spcAft>
                <a:spcPts val="0"/>
              </a:spcAft>
              <a:buSzPts val="1400"/>
              <a:buChar char="-"/>
            </a:pPr>
            <a:r>
              <a:rPr lang="en"/>
              <a:t>Praise</a:t>
            </a:r>
            <a:endParaRPr/>
          </a:p>
          <a:p>
            <a:pPr marL="914400" lvl="1" indent="-317500" algn="l" rtl="0">
              <a:spcBef>
                <a:spcPts val="0"/>
              </a:spcBef>
              <a:spcAft>
                <a:spcPts val="0"/>
              </a:spcAft>
              <a:buSzPts val="1400"/>
              <a:buChar char="-"/>
            </a:pPr>
            <a:r>
              <a:rPr lang="en"/>
              <a:t>Task Difficulty</a:t>
            </a:r>
            <a:endParaRPr/>
          </a:p>
          <a:p>
            <a:pPr marL="914400" lvl="1" indent="-317500" algn="l" rtl="0">
              <a:spcBef>
                <a:spcPts val="0"/>
              </a:spcBef>
              <a:spcAft>
                <a:spcPts val="0"/>
              </a:spcAft>
              <a:buSzPts val="1400"/>
              <a:buChar char="-"/>
            </a:pPr>
            <a:r>
              <a:rPr lang="en"/>
              <a:t>Opportunities to Respond</a:t>
            </a:r>
            <a:endParaRPr/>
          </a:p>
          <a:p>
            <a:pPr marL="914400" lvl="1" indent="-317500" algn="l" rtl="0">
              <a:spcBef>
                <a:spcPts val="0"/>
              </a:spcBef>
              <a:spcAft>
                <a:spcPts val="0"/>
              </a:spcAft>
              <a:buSzPts val="1400"/>
              <a:buChar char="-"/>
            </a:pPr>
            <a:r>
              <a:rPr lang="en"/>
              <a:t>Classroom Seating Arrangements</a:t>
            </a:r>
            <a:endParaRPr/>
          </a:p>
          <a:p>
            <a:pPr marL="914400" lvl="1" indent="-317500" algn="l" rtl="0">
              <a:spcBef>
                <a:spcPts val="0"/>
              </a:spcBef>
              <a:spcAft>
                <a:spcPts val="0"/>
              </a:spcAft>
              <a:buSzPts val="1400"/>
              <a:buChar char="-"/>
            </a:pPr>
            <a:r>
              <a:rPr lang="en"/>
              <a:t>Effective Instructions and Commands</a:t>
            </a:r>
            <a:endParaRPr/>
          </a:p>
          <a:p>
            <a:pPr marL="914400" lvl="1" indent="-317500" algn="l" rtl="0">
              <a:spcBef>
                <a:spcPts val="0"/>
              </a:spcBef>
              <a:spcAft>
                <a:spcPts val="0"/>
              </a:spcAft>
              <a:buSzPts val="1400"/>
              <a:buChar char="-"/>
            </a:pPr>
            <a:r>
              <a:rPr lang="en"/>
              <a:t>Activity Sequence </a:t>
            </a:r>
            <a:endParaRPr/>
          </a:p>
          <a:p>
            <a:pPr marL="914400" lvl="1" indent="-317500" algn="l" rtl="0">
              <a:spcBef>
                <a:spcPts val="0"/>
              </a:spcBef>
              <a:spcAft>
                <a:spcPts val="0"/>
              </a:spcAft>
              <a:buSzPts val="1400"/>
              <a:buChar char="-"/>
            </a:pPr>
            <a:r>
              <a:rPr lang="en"/>
              <a:t>Pace of Instruction</a:t>
            </a:r>
            <a:endParaRPr/>
          </a:p>
          <a:p>
            <a:pPr marL="914400" lvl="1" indent="-317500" algn="l" rtl="0">
              <a:spcBef>
                <a:spcPts val="0"/>
              </a:spcBef>
              <a:spcAft>
                <a:spcPts val="0"/>
              </a:spcAft>
              <a:buSzPts val="1400"/>
              <a:buChar char="-"/>
            </a:pPr>
            <a:r>
              <a:rPr lang="en"/>
              <a:t>Choice and Preferred Activities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Individualized Interventions </a:t>
            </a:r>
            <a:endParaRPr/>
          </a:p>
        </p:txBody>
      </p:sp>
      <p:sp>
        <p:nvSpPr>
          <p:cNvPr id="89" name="Google Shape;89;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If class-wide interventions have not been successful for a student, more individualized antecedent interventions may need to be implemented</a:t>
            </a:r>
            <a:endParaRPr/>
          </a:p>
          <a:p>
            <a:pPr marL="457200" lvl="0" indent="-342900" algn="l" rtl="0">
              <a:spcBef>
                <a:spcPts val="0"/>
              </a:spcBef>
              <a:spcAft>
                <a:spcPts val="0"/>
              </a:spcAft>
              <a:buSzPts val="1800"/>
              <a:buChar char="-"/>
            </a:pPr>
            <a:r>
              <a:rPr lang="en"/>
              <a:t>Use an Functional Behavior Assessment to guide the decisions of the environmental factors that impact behavior </a:t>
            </a:r>
            <a:endParaRPr/>
          </a:p>
          <a:p>
            <a:pPr marL="457200" lvl="0" indent="-342900" algn="l" rtl="0">
              <a:spcBef>
                <a:spcPts val="0"/>
              </a:spcBef>
              <a:spcAft>
                <a:spcPts val="0"/>
              </a:spcAft>
              <a:buSzPts val="1800"/>
              <a:buChar char="-"/>
            </a:pPr>
            <a:r>
              <a:rPr lang="en"/>
              <a:t>Examples:</a:t>
            </a:r>
            <a:endParaRPr/>
          </a:p>
          <a:p>
            <a:pPr marL="914400" lvl="1" indent="-317500" algn="l" rtl="0">
              <a:spcBef>
                <a:spcPts val="0"/>
              </a:spcBef>
              <a:spcAft>
                <a:spcPts val="0"/>
              </a:spcAft>
              <a:buSzPts val="1400"/>
              <a:buChar char="-"/>
            </a:pPr>
            <a:r>
              <a:rPr lang="en"/>
              <a:t>Work Difficulty </a:t>
            </a:r>
            <a:endParaRPr/>
          </a:p>
          <a:p>
            <a:pPr marL="914400" lvl="1" indent="-317500" algn="l" rtl="0">
              <a:spcBef>
                <a:spcPts val="0"/>
              </a:spcBef>
              <a:spcAft>
                <a:spcPts val="0"/>
              </a:spcAft>
              <a:buSzPts val="1400"/>
              <a:buChar char="-"/>
            </a:pPr>
            <a:r>
              <a:rPr lang="en"/>
              <a:t>Incorporating Student Interests</a:t>
            </a:r>
            <a:endParaRPr/>
          </a:p>
          <a:p>
            <a:pPr marL="914400" lvl="1" indent="-317500" algn="l" rtl="0">
              <a:spcBef>
                <a:spcPts val="0"/>
              </a:spcBef>
              <a:spcAft>
                <a:spcPts val="0"/>
              </a:spcAft>
              <a:buSzPts val="1400"/>
              <a:buChar char="-"/>
            </a:pPr>
            <a:r>
              <a:rPr lang="en"/>
              <a:t>Choice</a:t>
            </a:r>
            <a:endParaRPr/>
          </a:p>
          <a:p>
            <a:pPr marL="914400" lvl="1" indent="-317500" algn="l" rtl="0">
              <a:spcBef>
                <a:spcPts val="0"/>
              </a:spcBef>
              <a:spcAft>
                <a:spcPts val="0"/>
              </a:spcAft>
              <a:buSzPts val="1400"/>
              <a:buChar char="-"/>
            </a:pPr>
            <a:r>
              <a:rPr lang="en"/>
              <a:t>Mode of Task Completion</a:t>
            </a:r>
            <a:endParaRPr/>
          </a:p>
          <a:p>
            <a:pPr marL="914400" lvl="1" indent="-317500" algn="l" rtl="0">
              <a:spcBef>
                <a:spcPts val="0"/>
              </a:spcBef>
              <a:spcAft>
                <a:spcPts val="0"/>
              </a:spcAft>
              <a:buSzPts val="1400"/>
              <a:buChar char="-"/>
            </a:pPr>
            <a:r>
              <a:rPr lang="en"/>
              <a:t>Scheduled Attention</a:t>
            </a:r>
            <a:endParaRPr/>
          </a:p>
          <a:p>
            <a:pPr marL="914400" lvl="1" indent="-317500" algn="l" rtl="0">
              <a:spcBef>
                <a:spcPts val="0"/>
              </a:spcBef>
              <a:spcAft>
                <a:spcPts val="0"/>
              </a:spcAft>
              <a:buSzPts val="1400"/>
              <a:buChar char="-"/>
            </a:pPr>
            <a:r>
              <a:rPr lang="en"/>
              <a:t>Scheduling and Predictability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Mode of Task Completion</a:t>
            </a:r>
            <a:endParaRPr/>
          </a:p>
        </p:txBody>
      </p:sp>
      <p:sp>
        <p:nvSpPr>
          <p:cNvPr id="95" name="Google Shape;95;p19"/>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Determine if the mode of the task completion is related to the challenging behavior.</a:t>
            </a:r>
            <a:endParaRPr/>
          </a:p>
          <a:p>
            <a:pPr marL="457200" lvl="0" indent="-342900" algn="l" rtl="0">
              <a:spcBef>
                <a:spcPts val="0"/>
              </a:spcBef>
              <a:spcAft>
                <a:spcPts val="0"/>
              </a:spcAft>
              <a:buSzPts val="1800"/>
              <a:buChar char="-"/>
            </a:pPr>
            <a:r>
              <a:rPr lang="en"/>
              <a:t>Provide alternative modes to complete assignments or activities </a:t>
            </a:r>
            <a:endParaRPr/>
          </a:p>
          <a:p>
            <a:pPr marL="457200" lvl="0" indent="-342900" algn="l" rtl="0">
              <a:spcBef>
                <a:spcPts val="0"/>
              </a:spcBef>
              <a:spcAft>
                <a:spcPts val="0"/>
              </a:spcAft>
              <a:buSzPts val="1800"/>
              <a:buChar char="-"/>
            </a:pPr>
            <a:r>
              <a:rPr lang="en"/>
              <a:t>Example: 	</a:t>
            </a:r>
            <a:endParaRPr/>
          </a:p>
          <a:p>
            <a:pPr marL="914400" lvl="1" indent="-317500" algn="l" rtl="0">
              <a:spcBef>
                <a:spcPts val="0"/>
              </a:spcBef>
              <a:spcAft>
                <a:spcPts val="0"/>
              </a:spcAft>
              <a:buSzPts val="1400"/>
              <a:buChar char="-"/>
            </a:pPr>
            <a:r>
              <a:rPr lang="en"/>
              <a:t>A student with fine motor deficits may be given opportunities to dictate answers to others or use computer generated voice to text options </a:t>
            </a:r>
            <a:endParaRPr/>
          </a:p>
          <a:p>
            <a:pPr marL="91440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Scheduled Attention</a:t>
            </a:r>
            <a:endParaRPr/>
          </a:p>
        </p:txBody>
      </p:sp>
      <p:sp>
        <p:nvSpPr>
          <p:cNvPr id="101" name="Google Shape;101;p20"/>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If a student demonstrates challenging behavior to gain attention, this is an appropriate antecedent intervention.</a:t>
            </a:r>
            <a:endParaRPr/>
          </a:p>
          <a:p>
            <a:pPr marL="457200" lvl="0" indent="-342900" algn="l" rtl="0">
              <a:spcBef>
                <a:spcPts val="0"/>
              </a:spcBef>
              <a:spcAft>
                <a:spcPts val="0"/>
              </a:spcAft>
              <a:buSzPts val="1800"/>
              <a:buChar char="-"/>
            </a:pPr>
            <a:r>
              <a:rPr lang="en"/>
              <a:t>Periodically schedule times that the teacher and/or para will deliver attention to the student.</a:t>
            </a:r>
            <a:endParaRPr/>
          </a:p>
          <a:p>
            <a:pPr marL="457200" lvl="0" indent="-342900" algn="l" rtl="0">
              <a:spcBef>
                <a:spcPts val="0"/>
              </a:spcBef>
              <a:spcAft>
                <a:spcPts val="0"/>
              </a:spcAft>
              <a:buSzPts val="1800"/>
              <a:buChar char="-"/>
            </a:pPr>
            <a:r>
              <a:rPr lang="en"/>
              <a:t>A staff member can “check in” with the student.</a:t>
            </a:r>
            <a:endParaRPr/>
          </a:p>
          <a:p>
            <a:pPr marL="457200" lvl="0" indent="-342900" algn="l" rtl="0">
              <a:spcBef>
                <a:spcPts val="0"/>
              </a:spcBef>
              <a:spcAft>
                <a:spcPts val="0"/>
              </a:spcAft>
              <a:buSzPts val="1800"/>
              <a:buChar char="-"/>
            </a:pPr>
            <a:r>
              <a:rPr lang="en"/>
              <a:t>Proximity between staff and student is important. </a:t>
            </a:r>
            <a:endParaRPr/>
          </a:p>
          <a:p>
            <a:pPr marL="457200" lvl="0" indent="-342900" algn="l" rtl="0">
              <a:spcBef>
                <a:spcPts val="0"/>
              </a:spcBef>
              <a:spcAft>
                <a:spcPts val="0"/>
              </a:spcAft>
              <a:buSzPts val="1800"/>
              <a:buChar char="-"/>
            </a:pPr>
            <a:r>
              <a:rPr lang="en"/>
              <a:t>Peer tutoring and peer attention can also be scheduled throughout a student’s day. </a:t>
            </a:r>
            <a:endParaRPr/>
          </a:p>
          <a:p>
            <a:pPr marL="457200" lvl="0" indent="-342900" algn="l" rtl="0">
              <a:spcBef>
                <a:spcPts val="0"/>
              </a:spcBef>
              <a:spcAft>
                <a:spcPts val="0"/>
              </a:spcAft>
              <a:buSzPts val="1800"/>
              <a:buChar char="-"/>
            </a:pPr>
            <a:r>
              <a:rPr lang="en"/>
              <a:t>Appropriate attention seeking skills should also be taught.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Schedule and Predictability</a:t>
            </a:r>
            <a:endParaRPr/>
          </a:p>
        </p:txBody>
      </p:sp>
      <p:sp>
        <p:nvSpPr>
          <p:cNvPr id="107" name="Google Shape;107;p21"/>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A student may demonstrate challenging behavior to keep an activity going or to escape from an activity.</a:t>
            </a:r>
            <a:endParaRPr/>
          </a:p>
          <a:p>
            <a:pPr marL="457200" lvl="0" indent="-342900" algn="l" rtl="0">
              <a:spcBef>
                <a:spcPts val="0"/>
              </a:spcBef>
              <a:spcAft>
                <a:spcPts val="0"/>
              </a:spcAft>
              <a:buSzPts val="1800"/>
              <a:buChar char="-"/>
            </a:pPr>
            <a:r>
              <a:rPr lang="en"/>
              <a:t>Clear schedule and increased predictability help a student to understand the schedule and the amount of time designated for each activity. </a:t>
            </a:r>
            <a:endParaRPr/>
          </a:p>
          <a:p>
            <a:pPr marL="457200" lvl="0" indent="-342900" algn="l" rtl="0">
              <a:spcBef>
                <a:spcPts val="0"/>
              </a:spcBef>
              <a:spcAft>
                <a:spcPts val="0"/>
              </a:spcAft>
              <a:buSzPts val="1800"/>
              <a:buChar char="-"/>
            </a:pPr>
            <a:r>
              <a:rPr lang="en"/>
              <a:t>Provide warnings and priming statements about the amount of time left and the upcoming transition. </a:t>
            </a:r>
            <a:endParaRPr/>
          </a:p>
          <a:p>
            <a:pPr marL="0" lvl="0" indent="0" algn="l" rtl="0">
              <a:spcBef>
                <a:spcPts val="1600"/>
              </a:spcBef>
              <a:spcAft>
                <a:spcPts val="1600"/>
              </a:spcAft>
              <a:buNone/>
            </a:pPr>
            <a:endParaRPr/>
          </a:p>
        </p:txBody>
      </p:sp>
    </p:spTree>
  </p:cSld>
  <p:clrMapOvr>
    <a:masterClrMapping/>
  </p:clrMapOvr>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1486</Words>
  <Application>Microsoft Office PowerPoint</Application>
  <PresentationFormat>On-screen Show (16:9)</PresentationFormat>
  <Paragraphs>192</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Old Standard TT</vt:lpstr>
      <vt:lpstr>Arial</vt:lpstr>
      <vt:lpstr>Roboto</vt:lpstr>
      <vt:lpstr>Paperback</vt:lpstr>
      <vt:lpstr>Power of 3 P’s</vt:lpstr>
      <vt:lpstr>Objectives</vt:lpstr>
      <vt:lpstr>P # 1: Preventing</vt:lpstr>
      <vt:lpstr>Preventing with Antecedent Interventions</vt:lpstr>
      <vt:lpstr>Class-Wide Interventions</vt:lpstr>
      <vt:lpstr>Individualized Interventions </vt:lpstr>
      <vt:lpstr>Mode of Task Completion</vt:lpstr>
      <vt:lpstr>Scheduled Attention</vt:lpstr>
      <vt:lpstr>Schedule and Predictability</vt:lpstr>
      <vt:lpstr>Situation 1:</vt:lpstr>
      <vt:lpstr>Situation 2: </vt:lpstr>
      <vt:lpstr>Your Own Situation</vt:lpstr>
      <vt:lpstr>P #2: Priming Statements</vt:lpstr>
      <vt:lpstr>ABCs </vt:lpstr>
      <vt:lpstr>Common Scenario</vt:lpstr>
      <vt:lpstr>Motivation</vt:lpstr>
      <vt:lpstr>Keys to Using Student Motivation Effectively</vt:lpstr>
      <vt:lpstr>Keys to Using Student Motivation Effectively </vt:lpstr>
      <vt:lpstr>What is priming?</vt:lpstr>
      <vt:lpstr>Priming Prerequisites</vt:lpstr>
      <vt:lpstr>Developing priming statements</vt:lpstr>
      <vt:lpstr>Example Priming Statements</vt:lpstr>
      <vt:lpstr>Activity</vt:lpstr>
      <vt:lpstr>P #3:  Practice </vt:lpstr>
      <vt:lpstr>ABCs </vt:lpstr>
      <vt:lpstr>Feedback </vt:lpstr>
      <vt:lpstr>Positive Feedback</vt:lpstr>
      <vt:lpstr>Example: </vt:lpstr>
      <vt:lpstr>Corrective Feedback </vt:lpstr>
      <vt:lpstr>Corrective Feedback Cont.</vt:lpstr>
      <vt:lpstr>Discussion</vt:lpstr>
      <vt:lpstr>Promote versus Maintain </vt:lpstr>
      <vt:lpstr>Questions?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of 3 P’s</dc:title>
  <dc:creator>Hazel Ashbeck</dc:creator>
  <cp:lastModifiedBy>Hazel Ashbeck</cp:lastModifiedBy>
  <cp:revision>1</cp:revision>
  <dcterms:modified xsi:type="dcterms:W3CDTF">2018-10-16T11:16:49Z</dcterms:modified>
</cp:coreProperties>
</file>